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19"/>
  </p:notesMasterIdLst>
  <p:handoutMasterIdLst>
    <p:handoutMasterId r:id="rId20"/>
  </p:handoutMasterIdLst>
  <p:sldIdLst>
    <p:sldId id="286" r:id="rId2"/>
    <p:sldId id="257" r:id="rId3"/>
    <p:sldId id="258" r:id="rId4"/>
    <p:sldId id="276" r:id="rId5"/>
    <p:sldId id="275" r:id="rId6"/>
    <p:sldId id="259" r:id="rId7"/>
    <p:sldId id="267" r:id="rId8"/>
    <p:sldId id="268" r:id="rId9"/>
    <p:sldId id="269" r:id="rId10"/>
    <p:sldId id="261" r:id="rId11"/>
    <p:sldId id="283" r:id="rId12"/>
    <p:sldId id="284" r:id="rId13"/>
    <p:sldId id="280" r:id="rId14"/>
    <p:sldId id="285" r:id="rId15"/>
    <p:sldId id="281" r:id="rId16"/>
    <p:sldId id="265" r:id="rId17"/>
    <p:sldId id="287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990033"/>
    <a:srgbClr val="663300"/>
    <a:srgbClr val="996600"/>
    <a:srgbClr val="D6A3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9587" autoAdjust="0"/>
  </p:normalViewPr>
  <p:slideViewPr>
    <p:cSldViewPr snapToGrid="0">
      <p:cViewPr varScale="1">
        <p:scale>
          <a:sx n="67" d="100"/>
          <a:sy n="67" d="100"/>
        </p:scale>
        <p:origin x="15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2" d="100"/>
        <a:sy n="12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E980BC-747C-44A0-AC2D-78DCB844E57B}" type="doc">
      <dgm:prSet loTypeId="urn:microsoft.com/office/officeart/2005/8/layout/funnel1" loCatId="process" qsTypeId="urn:microsoft.com/office/officeart/2005/8/quickstyle/3d7" qsCatId="3D" csTypeId="urn:microsoft.com/office/officeart/2005/8/colors/accent3_5" csCatId="accent3" phldr="1"/>
      <dgm:spPr>
        <a:scene3d>
          <a:camera prst="orthographicFront" zoom="91000">
            <a:rot lat="0" lon="0" rev="0"/>
          </a:camera>
          <a:lightRig rig="soft" dir="t">
            <a:rot lat="0" lon="0" rev="0"/>
          </a:lightRig>
        </a:scene3d>
      </dgm:spPr>
      <dgm:t>
        <a:bodyPr/>
        <a:lstStyle/>
        <a:p>
          <a:endParaRPr lang="en-US"/>
        </a:p>
      </dgm:t>
    </dgm:pt>
    <dgm:pt modelId="{8ACE3FD1-6ED2-4EAF-8E66-ABE3CF41F586}">
      <dgm:prSet phldrT="[Text]"/>
      <dgm:spPr>
        <a:scene3d>
          <a:camera prst="orthographicFront" zoom="91000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bn-BD" b="1" cap="none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পাঠ শিরোনাম </a:t>
          </a:r>
          <a:endParaRPr lang="en-US" b="1" cap="none" spc="50" dirty="0">
            <a:ln w="9525" cmpd="sng">
              <a:solidFill>
                <a:schemeClr val="accent1"/>
              </a:solidFill>
              <a:prstDash val="solid"/>
            </a:ln>
            <a:solidFill>
              <a:srgbClr val="70AD47">
                <a:tint val="1000"/>
              </a:srgbClr>
            </a:solidFill>
            <a:effectLst>
              <a:glow rad="38100">
                <a:schemeClr val="accent1"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3AC9B6AC-D03E-49EE-B7EE-639A2070267B}" type="parTrans" cxnId="{14CCAB17-B918-4DD0-AD43-D0E2D413B6FD}">
      <dgm:prSet/>
      <dgm:spPr/>
      <dgm:t>
        <a:bodyPr/>
        <a:lstStyle/>
        <a:p>
          <a:endParaRPr lang="en-US"/>
        </a:p>
      </dgm:t>
    </dgm:pt>
    <dgm:pt modelId="{F1A6FDC7-9ECD-46D5-99D2-A9AB45EB6FD8}" type="sibTrans" cxnId="{14CCAB17-B918-4DD0-AD43-D0E2D413B6FD}">
      <dgm:prSet/>
      <dgm:spPr/>
      <dgm:t>
        <a:bodyPr/>
        <a:lstStyle/>
        <a:p>
          <a:endParaRPr lang="en-US"/>
        </a:p>
      </dgm:t>
    </dgm:pt>
    <dgm:pt modelId="{5A066E5C-7E4D-492E-9716-7DC295DC55FC}">
      <dgm:prSet phldrT="[Text]" phldr="1"/>
      <dgm:spPr/>
      <dgm:t>
        <a:bodyPr/>
        <a:lstStyle/>
        <a:p>
          <a:endParaRPr lang="en-US"/>
        </a:p>
      </dgm:t>
    </dgm:pt>
    <dgm:pt modelId="{3921ACF1-843A-4FFC-9211-770C0F85265F}" type="parTrans" cxnId="{B24590B8-0D00-434B-A5B0-E25D45D5CCB6}">
      <dgm:prSet/>
      <dgm:spPr/>
      <dgm:t>
        <a:bodyPr/>
        <a:lstStyle/>
        <a:p>
          <a:endParaRPr lang="en-US"/>
        </a:p>
      </dgm:t>
    </dgm:pt>
    <dgm:pt modelId="{DC196D5E-9AA9-4D0C-B94E-47DF4CFD928C}" type="sibTrans" cxnId="{B24590B8-0D00-434B-A5B0-E25D45D5CCB6}">
      <dgm:prSet/>
      <dgm:spPr/>
      <dgm:t>
        <a:bodyPr/>
        <a:lstStyle/>
        <a:p>
          <a:endParaRPr lang="en-US"/>
        </a:p>
      </dgm:t>
    </dgm:pt>
    <dgm:pt modelId="{24FBE665-42FA-4039-B317-489CBE7C2D58}" type="pres">
      <dgm:prSet presAssocID="{F7E980BC-747C-44A0-AC2D-78DCB844E57B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33BA4F3-D3B3-4B46-9FC0-10040601624B}" type="pres">
      <dgm:prSet presAssocID="{F7E980BC-747C-44A0-AC2D-78DCB844E57B}" presName="ellipse" presStyleLbl="trBgShp" presStyleIdx="0" presStyleCnt="1" custScaleX="559072" custScaleY="14481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CDB019E-251D-458E-BAB0-158E1C6F29F8}" type="pres">
      <dgm:prSet presAssocID="{F7E980BC-747C-44A0-AC2D-78DCB844E57B}" presName="arrow1" presStyleLbl="fgShp" presStyleIdx="0" presStyleCnt="1"/>
      <dgm:spPr/>
    </dgm:pt>
    <dgm:pt modelId="{64E79F15-EA98-4A0B-AF6F-6D8FC7661188}" type="pres">
      <dgm:prSet presAssocID="{F7E980BC-747C-44A0-AC2D-78DCB844E57B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B592BA-2D4A-4B08-956A-B184D28EB5E4}" type="pres">
      <dgm:prSet presAssocID="{5A066E5C-7E4D-492E-9716-7DC295DC55FC}" presName="item1" presStyleLbl="node1" presStyleIdx="0" presStyleCnt="1" custScaleX="669712" custScaleY="205281" custLinFactNeighborX="-5609" custLinFactNeighborY="-350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95DD8F-3925-4169-B0E9-5DD21CE401B0}" type="pres">
      <dgm:prSet presAssocID="{F7E980BC-747C-44A0-AC2D-78DCB844E57B}" presName="funnel" presStyleLbl="trAlignAcc1" presStyleIdx="0" presStyleCnt="1" custScaleX="515145" custLinFactNeighborX="-5543" custLinFactNeighborY="141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95906B03-067E-4A5E-929A-51C67155809D}" type="presOf" srcId="{5A066E5C-7E4D-492E-9716-7DC295DC55FC}" destId="{64E79F15-EA98-4A0B-AF6F-6D8FC7661188}" srcOrd="0" destOrd="0" presId="urn:microsoft.com/office/officeart/2005/8/layout/funnel1"/>
    <dgm:cxn modelId="{14CCAB17-B918-4DD0-AD43-D0E2D413B6FD}" srcId="{F7E980BC-747C-44A0-AC2D-78DCB844E57B}" destId="{8ACE3FD1-6ED2-4EAF-8E66-ABE3CF41F586}" srcOrd="0" destOrd="0" parTransId="{3AC9B6AC-D03E-49EE-B7EE-639A2070267B}" sibTransId="{F1A6FDC7-9ECD-46D5-99D2-A9AB45EB6FD8}"/>
    <dgm:cxn modelId="{6DFAEE7C-6AC7-493A-8CD5-77AE0ADBE624}" type="presOf" srcId="{F7E980BC-747C-44A0-AC2D-78DCB844E57B}" destId="{24FBE665-42FA-4039-B317-489CBE7C2D58}" srcOrd="0" destOrd="0" presId="urn:microsoft.com/office/officeart/2005/8/layout/funnel1"/>
    <dgm:cxn modelId="{B24590B8-0D00-434B-A5B0-E25D45D5CCB6}" srcId="{F7E980BC-747C-44A0-AC2D-78DCB844E57B}" destId="{5A066E5C-7E4D-492E-9716-7DC295DC55FC}" srcOrd="1" destOrd="0" parTransId="{3921ACF1-843A-4FFC-9211-770C0F85265F}" sibTransId="{DC196D5E-9AA9-4D0C-B94E-47DF4CFD928C}"/>
    <dgm:cxn modelId="{351BBCB0-C63E-435A-B8D6-F3E2AE9506F0}" type="presOf" srcId="{8ACE3FD1-6ED2-4EAF-8E66-ABE3CF41F586}" destId="{E2B592BA-2D4A-4B08-956A-B184D28EB5E4}" srcOrd="0" destOrd="0" presId="urn:microsoft.com/office/officeart/2005/8/layout/funnel1"/>
    <dgm:cxn modelId="{62565690-B1B5-456C-8F18-7B27BD61427A}" type="presParOf" srcId="{24FBE665-42FA-4039-B317-489CBE7C2D58}" destId="{333BA4F3-D3B3-4B46-9FC0-10040601624B}" srcOrd="0" destOrd="0" presId="urn:microsoft.com/office/officeart/2005/8/layout/funnel1"/>
    <dgm:cxn modelId="{93573082-55B9-4276-A2B4-883A80848F4F}" type="presParOf" srcId="{24FBE665-42FA-4039-B317-489CBE7C2D58}" destId="{6CDB019E-251D-458E-BAB0-158E1C6F29F8}" srcOrd="1" destOrd="0" presId="urn:microsoft.com/office/officeart/2005/8/layout/funnel1"/>
    <dgm:cxn modelId="{61278CD2-8C0B-4FA5-B7F4-F133BA0D1FBF}" type="presParOf" srcId="{24FBE665-42FA-4039-B317-489CBE7C2D58}" destId="{64E79F15-EA98-4A0B-AF6F-6D8FC7661188}" srcOrd="2" destOrd="0" presId="urn:microsoft.com/office/officeart/2005/8/layout/funnel1"/>
    <dgm:cxn modelId="{08FB3215-7C03-434C-9CB1-4727F0FD35FA}" type="presParOf" srcId="{24FBE665-42FA-4039-B317-489CBE7C2D58}" destId="{E2B592BA-2D4A-4B08-956A-B184D28EB5E4}" srcOrd="3" destOrd="0" presId="urn:microsoft.com/office/officeart/2005/8/layout/funnel1"/>
    <dgm:cxn modelId="{CE254B05-1103-4F03-BA95-92A932CE4900}" type="presParOf" srcId="{24FBE665-42FA-4039-B317-489CBE7C2D58}" destId="{A995DD8F-3925-4169-B0E9-5DD21CE401B0}" srcOrd="4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241D64-225B-4DBF-8AC8-3F86541AFACB}" type="doc">
      <dgm:prSet loTypeId="urn:microsoft.com/office/officeart/2005/8/layout/vList4" loCatId="list" qsTypeId="urn:microsoft.com/office/officeart/2005/8/quickstyle/simple5" qsCatId="simple" csTypeId="urn:microsoft.com/office/officeart/2005/8/colors/colorful5" csCatId="colorful" phldr="1"/>
      <dgm:spPr>
        <a:scene3d>
          <a:camera prst="orthographicFront">
            <a:rot lat="2100000" lon="0" rev="0"/>
          </a:camera>
          <a:lightRig rig="threePt" dir="t"/>
        </a:scene3d>
      </dgm:spPr>
      <dgm:t>
        <a:bodyPr/>
        <a:lstStyle/>
        <a:p>
          <a:endParaRPr lang="en-US"/>
        </a:p>
      </dgm:t>
    </dgm:pt>
    <dgm:pt modelId="{FE4B9163-D2B1-4498-8D09-575CA5D9FA52}">
      <dgm:prSet phldrT="[Text]"/>
      <dgm:spPr>
        <a:ln>
          <a:noFill/>
        </a:ln>
        <a:effectLst>
          <a:glow rad="228600">
            <a:srgbClr val="990033">
              <a:alpha val="40000"/>
            </a:srgbClr>
          </a:glow>
          <a:outerShdw blurRad="107950" dist="12700" dir="5400000" algn="ctr">
            <a:srgbClr val="000000"/>
          </a:outerShdw>
        </a:effectLst>
        <a:sp3d contourW="44450" prstMaterial="matte">
          <a:bevelT w="63500" h="63500" prst="artDeco"/>
          <a:contourClr>
            <a:srgbClr val="FFFFFF"/>
          </a:contourClr>
        </a:sp3d>
      </dgm:spPr>
      <dgm:t>
        <a:bodyPr>
          <a:prstTxWarp prst="textWave2">
            <a:avLst/>
          </a:prstTxWarp>
        </a:bodyPr>
        <a:lstStyle/>
        <a:p>
          <a:pPr algn="ctr"/>
          <a:r>
            <a:rPr lang="bn-BD" u="sng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সরল সমীকরণ </a:t>
          </a:r>
          <a:endParaRPr lang="en-US" u="sng" dirty="0"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CCB79722-75D9-4A0E-B0FB-B1F5024D6239}" type="parTrans" cxnId="{8D8D0EDB-0095-4DBD-AA0B-A1F832631BA9}">
      <dgm:prSet/>
      <dgm:spPr/>
      <dgm:t>
        <a:bodyPr/>
        <a:lstStyle/>
        <a:p>
          <a:pPr algn="ctr"/>
          <a:endParaRPr lang="en-US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0C03F871-AB9D-4E84-9C68-0F91BCBBC565}" type="sibTrans" cxnId="{8D8D0EDB-0095-4DBD-AA0B-A1F832631BA9}">
      <dgm:prSet/>
      <dgm:spPr/>
      <dgm:t>
        <a:bodyPr/>
        <a:lstStyle/>
        <a:p>
          <a:pPr algn="ctr"/>
          <a:endParaRPr lang="en-US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29A0A848-8561-44E6-9DB3-4B1A945A4B46}" type="pres">
      <dgm:prSet presAssocID="{BA241D64-225B-4DBF-8AC8-3F86541AFAC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3E11516-EC24-44FD-885B-2F1A223AFD91}" type="pres">
      <dgm:prSet presAssocID="{FE4B9163-D2B1-4498-8D09-575CA5D9FA52}" presName="comp" presStyleCnt="0"/>
      <dgm:spPr/>
    </dgm:pt>
    <dgm:pt modelId="{FA77338C-7A5E-40A0-9B8C-8B9D13690F99}" type="pres">
      <dgm:prSet presAssocID="{FE4B9163-D2B1-4498-8D09-575CA5D9FA52}" presName="box" presStyleLbl="node1" presStyleIdx="0" presStyleCnt="1" custLinFactNeighborY="-730"/>
      <dgm:spPr/>
      <dgm:t>
        <a:bodyPr/>
        <a:lstStyle/>
        <a:p>
          <a:endParaRPr lang="en-US"/>
        </a:p>
      </dgm:t>
    </dgm:pt>
    <dgm:pt modelId="{0C746D36-45E4-4BA9-9CF4-00DC31D6C7E6}" type="pres">
      <dgm:prSet presAssocID="{FE4B9163-D2B1-4498-8D09-575CA5D9FA52}" presName="img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>
          <a:solidFill>
            <a:srgbClr val="002060"/>
          </a:solidFill>
        </a:ln>
        <a:effectLst>
          <a:outerShdw blurRad="107950" dist="12700" dir="5400000" algn="ctr">
            <a:srgbClr val="000000"/>
          </a:outerShdw>
        </a:effectLst>
        <a:sp3d contourW="44450" prstMaterial="matte">
          <a:bevelT w="63500" h="63500" prst="artDeco"/>
          <a:contourClr>
            <a:srgbClr val="FFFFFF"/>
          </a:contourClr>
        </a:sp3d>
      </dgm:spPr>
    </dgm:pt>
    <dgm:pt modelId="{27E4E476-6A25-4A0A-A47A-FEEA28CFF62F}" type="pres">
      <dgm:prSet presAssocID="{FE4B9163-D2B1-4498-8D09-575CA5D9FA52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6D420F-95DF-4A54-9F09-28536DEE9C08}" type="presOf" srcId="{BA241D64-225B-4DBF-8AC8-3F86541AFACB}" destId="{29A0A848-8561-44E6-9DB3-4B1A945A4B46}" srcOrd="0" destOrd="0" presId="urn:microsoft.com/office/officeart/2005/8/layout/vList4"/>
    <dgm:cxn modelId="{3145EDA7-CCB6-4B4C-9C2A-EC935D17502E}" type="presOf" srcId="{FE4B9163-D2B1-4498-8D09-575CA5D9FA52}" destId="{FA77338C-7A5E-40A0-9B8C-8B9D13690F99}" srcOrd="0" destOrd="0" presId="urn:microsoft.com/office/officeart/2005/8/layout/vList4"/>
    <dgm:cxn modelId="{8D8D0EDB-0095-4DBD-AA0B-A1F832631BA9}" srcId="{BA241D64-225B-4DBF-8AC8-3F86541AFACB}" destId="{FE4B9163-D2B1-4498-8D09-575CA5D9FA52}" srcOrd="0" destOrd="0" parTransId="{CCB79722-75D9-4A0E-B0FB-B1F5024D6239}" sibTransId="{0C03F871-AB9D-4E84-9C68-0F91BCBBC565}"/>
    <dgm:cxn modelId="{B2FE22DC-517B-470F-9F58-205CEB3849EC}" type="presOf" srcId="{FE4B9163-D2B1-4498-8D09-575CA5D9FA52}" destId="{27E4E476-6A25-4A0A-A47A-FEEA28CFF62F}" srcOrd="1" destOrd="0" presId="urn:microsoft.com/office/officeart/2005/8/layout/vList4"/>
    <dgm:cxn modelId="{CA76AFC8-128D-4694-89D9-993FEDBA1259}" type="presParOf" srcId="{29A0A848-8561-44E6-9DB3-4B1A945A4B46}" destId="{C3E11516-EC24-44FD-885B-2F1A223AFD91}" srcOrd="0" destOrd="0" presId="urn:microsoft.com/office/officeart/2005/8/layout/vList4"/>
    <dgm:cxn modelId="{16A7D63F-3518-433A-806A-72B0B550D063}" type="presParOf" srcId="{C3E11516-EC24-44FD-885B-2F1A223AFD91}" destId="{FA77338C-7A5E-40A0-9B8C-8B9D13690F99}" srcOrd="0" destOrd="0" presId="urn:microsoft.com/office/officeart/2005/8/layout/vList4"/>
    <dgm:cxn modelId="{EE439E82-6A5D-472E-8F16-3E466CC14A99}" type="presParOf" srcId="{C3E11516-EC24-44FD-885B-2F1A223AFD91}" destId="{0C746D36-45E4-4BA9-9CF4-00DC31D6C7E6}" srcOrd="1" destOrd="0" presId="urn:microsoft.com/office/officeart/2005/8/layout/vList4"/>
    <dgm:cxn modelId="{5C427AEE-3431-4771-B1B4-755C17995C68}" type="presParOf" srcId="{C3E11516-EC24-44FD-885B-2F1A223AFD91}" destId="{27E4E476-6A25-4A0A-A47A-FEEA28CFF62F}" srcOrd="2" destOrd="0" presId="urn:microsoft.com/office/officeart/2005/8/layout/vList4"/>
  </dgm:cxnLst>
  <dgm:bg>
    <a:effectLst>
      <a:glow rad="101600">
        <a:srgbClr val="990033">
          <a:alpha val="60000"/>
        </a:srgbClr>
      </a:glow>
    </a:effectLst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3BA4F3-D3B3-4B46-9FC0-10040601624B}">
      <dsp:nvSpPr>
        <dsp:cNvPr id="0" name=""/>
        <dsp:cNvSpPr/>
      </dsp:nvSpPr>
      <dsp:spPr>
        <a:xfrm>
          <a:off x="-294540" y="140695"/>
          <a:ext cx="9320916" cy="83846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p3d z="-1524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DB019E-251D-458E-BAB0-158E1C6F29F8}">
      <dsp:nvSpPr>
        <dsp:cNvPr id="0" name=""/>
        <dsp:cNvSpPr/>
      </dsp:nvSpPr>
      <dsp:spPr>
        <a:xfrm>
          <a:off x="4206950" y="1688203"/>
          <a:ext cx="323103" cy="206786"/>
        </a:xfrm>
        <a:prstGeom prst="down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 prstMaterial="plastic">
          <a:bevelT w="80600" h="18600" prst="relaxedInset"/>
          <a:bevelB w="80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E79F15-EA98-4A0B-AF6F-6D8FC7661188}">
      <dsp:nvSpPr>
        <dsp:cNvPr id="0" name=""/>
        <dsp:cNvSpPr/>
      </dsp:nvSpPr>
      <dsp:spPr>
        <a:xfrm>
          <a:off x="3593054" y="1853631"/>
          <a:ext cx="1550895" cy="387723"/>
        </a:xfrm>
        <a:prstGeom prst="rect">
          <a:avLst/>
        </a:prstGeom>
        <a:noFill/>
        <a:ln>
          <a:noFill/>
        </a:ln>
        <a:effectLst/>
        <a:scene3d>
          <a:camera prst="orthographicFront" zoom="91000">
            <a:rot lat="0" lon="0" rev="0"/>
          </a:camera>
          <a:lightRig rig="soft" dir="t">
            <a:rot lat="0" lon="0" rev="0"/>
          </a:lightRig>
        </a:scene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3593054" y="1853631"/>
        <a:ext cx="1550895" cy="387723"/>
      </dsp:txXfrm>
    </dsp:sp>
    <dsp:sp modelId="{E2B592BA-2D4A-4B08-956A-B184D28EB5E4}">
      <dsp:nvSpPr>
        <dsp:cNvPr id="0" name=""/>
        <dsp:cNvSpPr/>
      </dsp:nvSpPr>
      <dsp:spPr>
        <a:xfrm>
          <a:off x="1159112" y="-173495"/>
          <a:ext cx="6058809" cy="1857154"/>
        </a:xfrm>
        <a:prstGeom prst="ellipse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 zoom="91000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6400" b="1" kern="1200" cap="none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পাঠ শিরোনাম </a:t>
          </a:r>
          <a:endParaRPr lang="en-US" sz="6400" b="1" kern="1200" cap="none" spc="50" dirty="0">
            <a:ln w="9525" cmpd="sng">
              <a:solidFill>
                <a:schemeClr val="accent1"/>
              </a:solidFill>
              <a:prstDash val="solid"/>
            </a:ln>
            <a:solidFill>
              <a:srgbClr val="70AD47">
                <a:tint val="1000"/>
              </a:srgbClr>
            </a:solidFill>
            <a:effectLst>
              <a:glow rad="38100">
                <a:schemeClr val="accent1"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2046404" y="98479"/>
        <a:ext cx="4284225" cy="1313206"/>
      </dsp:txXfrm>
    </dsp:sp>
    <dsp:sp modelId="{A995DD8F-3925-4169-B0E9-5DD21CE401B0}">
      <dsp:nvSpPr>
        <dsp:cNvPr id="0" name=""/>
        <dsp:cNvSpPr/>
      </dsp:nvSpPr>
      <dsp:spPr>
        <a:xfrm>
          <a:off x="-291956" y="219869"/>
          <a:ext cx="9320917" cy="1447502"/>
        </a:xfrm>
        <a:prstGeom prst="funnel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50600">
          <a:bevelT w="101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77338C-7A5E-40A0-9B8C-8B9D13690F99}">
      <dsp:nvSpPr>
        <dsp:cNvPr id="0" name=""/>
        <dsp:cNvSpPr/>
      </dsp:nvSpPr>
      <dsp:spPr>
        <a:xfrm>
          <a:off x="0" y="0"/>
          <a:ext cx="6503648" cy="18120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glow rad="228600">
            <a:srgbClr val="990033">
              <a:alpha val="40000"/>
            </a:srgbClr>
          </a:glow>
          <a:outerShdw blurRad="107950" dist="12700" dir="5400000" algn="ctr" rotWithShape="0">
            <a:srgbClr val="000000"/>
          </a:outerShdw>
        </a:effectLst>
        <a:scene3d>
          <a:camera prst="orthographicFront">
            <a:rot lat="2100000" lon="0" rev="0"/>
          </a:camera>
          <a:lightRig rig="threePt" dir="t"/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prstTxWarp prst="textWave2">
            <a:avLst/>
          </a:prstTxWarp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6500" u="sng" kern="12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সরল সমীকরণ </a:t>
          </a:r>
          <a:endParaRPr lang="en-US" sz="6500" u="sng" kern="1200" dirty="0"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1481937" y="0"/>
        <a:ext cx="5021710" cy="1812079"/>
      </dsp:txXfrm>
    </dsp:sp>
    <dsp:sp modelId="{0C746D36-45E4-4BA9-9CF4-00DC31D6C7E6}">
      <dsp:nvSpPr>
        <dsp:cNvPr id="0" name=""/>
        <dsp:cNvSpPr/>
      </dsp:nvSpPr>
      <dsp:spPr>
        <a:xfrm>
          <a:off x="181207" y="181207"/>
          <a:ext cx="1300729" cy="144966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>
          <a:solidFill>
            <a:srgbClr val="002060"/>
          </a:solidFill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flat" dir="tl">
            <a:rot lat="0" lon="0" rev="420000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1A4CB-CC9D-4535-9081-07021EA76AC6}" type="datetime12">
              <a:rPr lang="en-US" smtClean="0"/>
              <a:t>11:53 AM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7528C0-B146-46A4-A0BB-480D6683E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2093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A8D261-F8A0-461C-BAC7-F064D465FF63}" type="datetime12">
              <a:rPr lang="en-US" smtClean="0"/>
              <a:t>11:53 AM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182B15-3038-4420-A5BA-BE7F0B06B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75209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F157CE38-A846-406B-A138-B4E172C7BB87}" type="datetime12">
              <a:rPr lang="en-US" smtClean="0"/>
              <a:t>11:53 AM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53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একটি সরল সমীকরণের বোর্ডে</a:t>
            </a:r>
            <a:r>
              <a:rPr lang="bn-BD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সমাধান করে</a:t>
            </a:r>
            <a:r>
              <a:rPr lang="bn-BD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ও সমাধানের শুদ্ধি পরীক্ষা দেখিয়ে</a:t>
            </a:r>
            <a:r>
              <a:rPr lang="bn-BD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কাজটি দিলে ভালো হয় ।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8A8D261-F8A0-461C-BAC7-F064D465FF63}" type="datetime12">
              <a:rPr lang="en-US" smtClean="0"/>
              <a:t>11:53 AM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82B15-3038-4420-A5BA-BE7F0B06BFE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261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8A8D261-F8A0-461C-BAC7-F064D465FF63}" type="datetime12">
              <a:rPr lang="en-US" smtClean="0"/>
              <a:t>11:53 AM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82B15-3038-4420-A5BA-BE7F0B06BFE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0978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কন্টেন্টি তৈরিতে</a:t>
            </a:r>
            <a:r>
              <a:rPr lang="bn-BD" baseline="0" dirty="0" smtClean="0"/>
              <a:t> আদর্শমান  ( কারিকুলাম ডকুমেন্ট,পাঠ্যপুস্তক ,ট্রেনিং-এ লব্দ জ্ঞান ও দক্ষতা ) বজায় রাখার আপ্রাণ প্রচেষ্টা ছিল । তবুও আপনি মনে করলে প্রয়োজনে আরো পরিবর্তন পরিমার্জন বা </a:t>
            </a:r>
            <a:r>
              <a:rPr lang="bn-BD" baseline="0" dirty="0" smtClean="0"/>
              <a:t>সংশোধন </a:t>
            </a:r>
            <a:r>
              <a:rPr lang="bn-BD" baseline="0" smtClean="0"/>
              <a:t>করতে </a:t>
            </a:r>
            <a:r>
              <a:rPr lang="bn-BD" baseline="0" smtClean="0"/>
              <a:t>পারেন ।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8A8D261-F8A0-461C-BAC7-F064D465FF63}" type="datetime12">
              <a:rPr lang="en-US" smtClean="0"/>
              <a:t>12:01 PM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82B15-3038-4420-A5BA-BE7F0B06BFE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619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CCFEE64F-CD06-4056-AC3F-71F30E9BAE10}" type="datetime12">
              <a:rPr lang="en-US" smtClean="0"/>
              <a:t>11:53 AM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2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8A8D261-F8A0-461C-BAC7-F064D465FF63}" type="datetime12">
              <a:rPr lang="en-US" smtClean="0"/>
              <a:t>11:53 AM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82B15-3038-4420-A5BA-BE7F0B06BF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388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2E1E136-0374-4D7C-84A5-49590D7200DC}" type="datetime12">
              <a:rPr lang="en-US" smtClean="0"/>
              <a:t>11:53 AM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24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sz="1200" dirty="0" smtClean="0"/>
              <a:t>বি</a:t>
            </a:r>
            <a:r>
              <a:rPr lang="en-US" sz="1200" dirty="0" smtClean="0"/>
              <a:t>.</a:t>
            </a:r>
            <a:r>
              <a:rPr lang="bn-BD" sz="1200" dirty="0" smtClean="0"/>
              <a:t>দ্রঃ সমীকরণের উপর </a:t>
            </a:r>
            <a:r>
              <a:rPr lang="en-US" sz="1200" dirty="0" smtClean="0"/>
              <a:t>click </a:t>
            </a:r>
            <a:r>
              <a:rPr lang="bn-BD" sz="1200" dirty="0" smtClean="0"/>
              <a:t>করব</a:t>
            </a:r>
            <a:r>
              <a:rPr lang="en-US" sz="1200" dirty="0" smtClean="0"/>
              <a:t> </a:t>
            </a:r>
            <a:r>
              <a:rPr lang="bn-BD" sz="1200" dirty="0" smtClean="0"/>
              <a:t>এবং</a:t>
            </a:r>
            <a:r>
              <a:rPr lang="bn-BD" sz="1200" baseline="0" dirty="0" smtClean="0"/>
              <a:t> প্রশ্ন করব । এটা কি ? এটা কি ? এটা কি ?  সব শেষে সমীকরণ কি জানতে চাইব। </a:t>
            </a:r>
            <a:endParaRPr lang="en-US" sz="1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8A8D261-F8A0-461C-BAC7-F064D465FF63}" type="datetime12">
              <a:rPr lang="en-US" smtClean="0"/>
              <a:t>11:53 AM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82B15-3038-4420-A5BA-BE7F0B06BFE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353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dirty="0" smtClean="0"/>
              <a:t>সমীকরণ </a:t>
            </a:r>
            <a:r>
              <a:rPr lang="bn-BD" sz="1200" dirty="0" smtClean="0"/>
              <a:t>দু</a:t>
            </a:r>
            <a:r>
              <a:rPr lang="en-US" sz="1200" dirty="0" smtClean="0"/>
              <a:t>’</a:t>
            </a:r>
            <a:r>
              <a:rPr lang="bn-BD" sz="1200" dirty="0" smtClean="0"/>
              <a:t>টিতে </a:t>
            </a:r>
            <a:r>
              <a:rPr lang="bn-BD" sz="1200" dirty="0" smtClean="0"/>
              <a:t>কয়টি করে চলক আছে</a:t>
            </a:r>
            <a:r>
              <a:rPr lang="bn-BD" sz="1200" baseline="0" dirty="0" smtClean="0"/>
              <a:t> ? চলক গুলির ঘাত কত? এর পর ক্লিক করুন এবং ঘাত দেখিয়ে সরল সমীকরণের সংজ্ঞা আদায়ের চেষ্টা করা যেতে পারে । </a:t>
            </a:r>
            <a:endParaRPr lang="en-US" sz="12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8A8D261-F8A0-461C-BAC7-F064D465FF63}" type="datetime12">
              <a:rPr lang="en-US" smtClean="0"/>
              <a:t>11:53 AM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82B15-3038-4420-A5BA-BE7F0B06BFE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859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dirty="0" smtClean="0"/>
              <a:t>বি</a:t>
            </a:r>
            <a:r>
              <a:rPr lang="en-US" sz="1200" dirty="0" smtClean="0"/>
              <a:t>.</a:t>
            </a:r>
            <a:r>
              <a:rPr lang="bn-BD" sz="1200" dirty="0" smtClean="0"/>
              <a:t>দ্রঃ সমীকরণের উপর </a:t>
            </a:r>
            <a:r>
              <a:rPr lang="en-US" sz="1200" dirty="0" smtClean="0"/>
              <a:t>click </a:t>
            </a:r>
            <a:r>
              <a:rPr lang="bn-BD" sz="1200" dirty="0" smtClean="0"/>
              <a:t>করুন </a:t>
            </a:r>
            <a:endParaRPr lang="en-US" sz="12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8A8D261-F8A0-461C-BAC7-F064D465FF63}" type="datetime12">
              <a:rPr lang="en-US" smtClean="0"/>
              <a:t>11:53 AM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82B15-3038-4420-A5BA-BE7F0B06BFE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47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70F673F-5F8C-40D6-8D95-6A02F0BF76F3}" type="datetime12">
              <a:rPr lang="en-US" smtClean="0"/>
              <a:t>11:53 AM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11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8A8D261-F8A0-461C-BAC7-F064D465FF63}" type="datetime12">
              <a:rPr lang="en-US" smtClean="0"/>
              <a:t>11:53 AM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82B15-3038-4420-A5BA-BE7F0B06BFE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45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  <a:prstGeom prst="rect">
            <a:avLst/>
          </a:prstGeo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6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2"/>
            <a:ext cx="6803136" cy="5029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31920" y="1327188"/>
            <a:ext cx="1280160" cy="457200"/>
          </a:xfrm>
        </p:spPr>
        <p:txBody>
          <a:bodyPr/>
          <a:lstStyle>
            <a:lvl1pPr algn="ctr">
              <a:defRPr sz="11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595E7E0C-7A07-4ABF-9AEB-5CBDC8292EFD}" type="datetime12">
              <a:rPr lang="en-US" smtClean="0"/>
              <a:t>11:53 AM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104936" y="5211060"/>
            <a:ext cx="4429125" cy="228600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as-IN" smtClean="0"/>
              <a:t>ডিজিটাল কনটেন্ট  প্রতিযোগিতা-২০১৪ </a:t>
            </a: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212080"/>
            <a:ext cx="1583911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670BD5E-429C-4C22-BB4B-6357D0FDE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03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731520"/>
            <a:ext cx="7680960" cy="1371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2103120"/>
            <a:ext cx="7680960" cy="39319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45EE-1490-4642-A39B-C655473A920F}" type="datetime12">
              <a:rPr lang="en-US" smtClean="0"/>
              <a:t>11:53 AM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6896" y="6309360"/>
            <a:ext cx="3950208" cy="274320"/>
          </a:xfrm>
          <a:prstGeom prst="rect">
            <a:avLst/>
          </a:prstGeom>
        </p:spPr>
        <p:txBody>
          <a:bodyPr/>
          <a:lstStyle/>
          <a:p>
            <a:r>
              <a:rPr lang="as-IN" smtClean="0"/>
              <a:t>ডিজিটাল কনটেন্ট  প্রতিযোগিতা-২০১৪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23382" y="6309360"/>
            <a:ext cx="1097280" cy="274320"/>
          </a:xfrm>
          <a:prstGeom prst="rect">
            <a:avLst/>
          </a:prstGeom>
        </p:spPr>
        <p:txBody>
          <a:bodyPr/>
          <a:lstStyle/>
          <a:p>
            <a:fld id="{5670BD5E-429C-4C22-BB4B-6357D0FDE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52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EF636-D3D3-43AF-BDC2-193F1CE8FFC1}" type="datetime12">
              <a:rPr lang="en-US" smtClean="0"/>
              <a:t>11:53 AM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6896" y="6309360"/>
            <a:ext cx="3950208" cy="274320"/>
          </a:xfrm>
          <a:prstGeom prst="rect">
            <a:avLst/>
          </a:prstGeom>
        </p:spPr>
        <p:txBody>
          <a:bodyPr/>
          <a:lstStyle/>
          <a:p>
            <a:r>
              <a:rPr lang="as-IN" smtClean="0"/>
              <a:t>ডিজিটাল কনটেন্ট  প্রতিযোগিতা-২০১৪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23382" y="6309360"/>
            <a:ext cx="1097280" cy="274320"/>
          </a:xfrm>
          <a:prstGeom prst="rect">
            <a:avLst/>
          </a:prstGeom>
        </p:spPr>
        <p:txBody>
          <a:bodyPr/>
          <a:lstStyle/>
          <a:p>
            <a:fld id="{5670BD5E-429C-4C22-BB4B-6357D0FDE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01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731520"/>
            <a:ext cx="7680960" cy="1371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2103120"/>
            <a:ext cx="7680960" cy="39319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96B49-74BE-46D2-A5D7-F7BD23DD96BC}" type="datetime12">
              <a:rPr lang="en-US" smtClean="0"/>
              <a:t>11:53 AM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596896" y="6309360"/>
            <a:ext cx="3950208" cy="274320"/>
          </a:xfrm>
          <a:prstGeom prst="rect">
            <a:avLst/>
          </a:prstGeom>
        </p:spPr>
        <p:txBody>
          <a:bodyPr/>
          <a:lstStyle/>
          <a:p>
            <a:r>
              <a:rPr lang="as-IN" smtClean="0"/>
              <a:t>ডিজিটাল কনটেন্ট  প্রতিযোগিতা-২০১৪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23382" y="6309360"/>
            <a:ext cx="1097280" cy="274320"/>
          </a:xfrm>
          <a:prstGeom prst="rect">
            <a:avLst/>
          </a:prstGeom>
        </p:spPr>
        <p:txBody>
          <a:bodyPr/>
          <a:lstStyle/>
          <a:p>
            <a:fld id="{5670BD5E-429C-4C22-BB4B-6357D0FDE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25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6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50292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1920" y="1325880"/>
            <a:ext cx="1280160" cy="457200"/>
          </a:xfrm>
        </p:spPr>
        <p:txBody>
          <a:bodyPr/>
          <a:lstStyle>
            <a:lvl1pPr algn="ctr">
              <a:defRPr lang="en-US" sz="11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8DCB860-B53C-4E28-8606-CFD41C8B8A5D}" type="datetime12">
              <a:rPr lang="en-US" smtClean="0"/>
              <a:t>11:53 AM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  <a:prstGeom prst="rect">
            <a:avLst/>
          </a:prstGeom>
        </p:spPr>
        <p:txBody>
          <a:bodyPr/>
          <a:lstStyle/>
          <a:p>
            <a:fld id="{5670BD5E-429C-4C22-BB4B-6357D0FDE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2827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731520"/>
            <a:ext cx="7680960" cy="1371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03120"/>
            <a:ext cx="3657600" cy="393192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103120"/>
            <a:ext cx="3657600" cy="393192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D5C6-FC5E-4124-A73A-335330F4D187}" type="datetime12">
              <a:rPr lang="en-US" smtClean="0"/>
              <a:t>11:53 AM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6896" y="6309360"/>
            <a:ext cx="3950208" cy="274320"/>
          </a:xfrm>
          <a:prstGeom prst="rect">
            <a:avLst/>
          </a:prstGeom>
        </p:spPr>
        <p:txBody>
          <a:bodyPr/>
          <a:lstStyle/>
          <a:p>
            <a:r>
              <a:rPr lang="as-IN" smtClean="0"/>
              <a:t>ডিজিটাল কনটেন্ট  প্রতিযোগিতা-২০১৪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23382" y="6309360"/>
            <a:ext cx="1097280" cy="274320"/>
          </a:xfrm>
          <a:prstGeom prst="rect">
            <a:avLst/>
          </a:prstGeom>
        </p:spPr>
        <p:txBody>
          <a:bodyPr/>
          <a:lstStyle/>
          <a:p>
            <a:fld id="{5670BD5E-429C-4C22-BB4B-6357D0FDE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995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731520"/>
            <a:ext cx="7680960" cy="1371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074334"/>
            <a:ext cx="3657600" cy="64008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755898"/>
            <a:ext cx="3657600" cy="32004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2074334"/>
            <a:ext cx="3657600" cy="64008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756581"/>
            <a:ext cx="3657600" cy="32004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FB24-16FA-485F-9C8B-BABAE6ECCFDE}" type="datetime12">
              <a:rPr lang="en-US" smtClean="0"/>
              <a:t>11:53 AM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596896" y="6309360"/>
            <a:ext cx="3950208" cy="274320"/>
          </a:xfrm>
          <a:prstGeom prst="rect">
            <a:avLst/>
          </a:prstGeom>
        </p:spPr>
        <p:txBody>
          <a:bodyPr/>
          <a:lstStyle/>
          <a:p>
            <a:r>
              <a:rPr lang="as-IN" smtClean="0"/>
              <a:t>ডিজিটাল কনটেন্ট  প্রতিযোগিতা-২০১৪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23382" y="6309360"/>
            <a:ext cx="1097280" cy="274320"/>
          </a:xfrm>
          <a:prstGeom prst="rect">
            <a:avLst/>
          </a:prstGeom>
        </p:spPr>
        <p:txBody>
          <a:bodyPr/>
          <a:lstStyle/>
          <a:p>
            <a:fld id="{5670BD5E-429C-4C22-BB4B-6357D0FDE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88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731520"/>
            <a:ext cx="7680960" cy="1371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CB189-4152-4A33-AB34-1E202E045C92}" type="datetime12">
              <a:rPr lang="en-US" smtClean="0"/>
              <a:t>11:53 AM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96896" y="6309360"/>
            <a:ext cx="3950208" cy="274320"/>
          </a:xfrm>
          <a:prstGeom prst="rect">
            <a:avLst/>
          </a:prstGeom>
        </p:spPr>
        <p:txBody>
          <a:bodyPr/>
          <a:lstStyle/>
          <a:p>
            <a:r>
              <a:rPr lang="as-IN" smtClean="0"/>
              <a:t>ডিজিটাল কনটেন্ট  প্রতিযোগিতা-২০১৪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23382" y="6309360"/>
            <a:ext cx="1097280" cy="274320"/>
          </a:xfrm>
          <a:prstGeom prst="rect">
            <a:avLst/>
          </a:prstGeom>
        </p:spPr>
        <p:txBody>
          <a:bodyPr/>
          <a:lstStyle/>
          <a:p>
            <a:fld id="{5670BD5E-429C-4C22-BB4B-6357D0FDE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49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2E098-898E-485B-9BEC-1A5C9074F90F}" type="datetime12">
              <a:rPr lang="en-US" smtClean="0"/>
              <a:t>11:53 AM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96896" y="6309360"/>
            <a:ext cx="3950208" cy="274320"/>
          </a:xfrm>
          <a:prstGeom prst="rect">
            <a:avLst/>
          </a:prstGeom>
        </p:spPr>
        <p:txBody>
          <a:bodyPr/>
          <a:lstStyle/>
          <a:p>
            <a:r>
              <a:rPr lang="as-IN" smtClean="0"/>
              <a:t>ডিজিটাল কনটেন্ট  প্রতিযোগিতা-২০১৪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23382" y="6309360"/>
            <a:ext cx="1097280" cy="274320"/>
          </a:xfrm>
          <a:prstGeom prst="rect">
            <a:avLst/>
          </a:prstGeom>
        </p:spPr>
        <p:txBody>
          <a:bodyPr/>
          <a:lstStyle/>
          <a:p>
            <a:fld id="{5670BD5E-429C-4C22-BB4B-6357D0FDE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07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173736"/>
            <a:ext cx="6398514" cy="65105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6" y="907143"/>
            <a:ext cx="5428856" cy="504371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BBA9-FE11-40AA-A7EA-DFB6D0A52985}" type="datetime12">
              <a:rPr lang="en-US" smtClean="0"/>
              <a:t>11:53 AM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596896" y="6309360"/>
            <a:ext cx="3950208" cy="27432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as-IN" smtClean="0"/>
              <a:t>ডিজিটাল কনটেন্ট  প্রতিযোগিতা-২০১৪ 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310086"/>
            <a:ext cx="1097280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670BD5E-429C-4C22-BB4B-6357D0FDE4F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6945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3736"/>
            <a:ext cx="6398514" cy="65105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A53BDC2-A1C4-4A77-9C3F-4D5C5DF8D5CF}" type="datetime12">
              <a:rPr lang="en-US" smtClean="0"/>
              <a:t>11:53 AM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6896" y="6309360"/>
            <a:ext cx="3950208" cy="274320"/>
          </a:xfrm>
          <a:prstGeom prst="rect">
            <a:avLst/>
          </a:prstGeom>
        </p:spPr>
        <p:txBody>
          <a:bodyPr/>
          <a:lstStyle>
            <a:lvl1pPr marL="0" algn="r" defTabSz="914400" rtl="0" eaLnBrk="1" latinLnBrk="0" hangingPunct="1">
              <a:defRPr lang="en-US" sz="9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as-IN" smtClean="0"/>
              <a:t>ডিজিটাল কনটেন্ট  প্রতিযোগিতা-২০১৪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309360"/>
            <a:ext cx="1097280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670BD5E-429C-4C22-BB4B-6357D0FDE4F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0980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6668" y="6362700"/>
            <a:ext cx="679632" cy="2336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3A3EC45-CFEC-4A0B-9D69-755BCC142216}" type="datetime12">
              <a:rPr lang="en-US" smtClean="0"/>
              <a:t>11:53 AM</a:t>
            </a:fld>
            <a:endParaRPr lang="en-US"/>
          </a:p>
        </p:txBody>
      </p:sp>
      <p:sp>
        <p:nvSpPr>
          <p:cNvPr id="2" name="Frame 1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1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66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png"/><Relationship Id="rId11" Type="http://schemas.openxmlformats.org/officeDocument/2006/relationships/image" Target="../media/image6.png"/><Relationship Id="rId5" Type="http://schemas.openxmlformats.org/officeDocument/2006/relationships/image" Target="../media/image9.wmf"/><Relationship Id="rId10" Type="http://schemas.openxmlformats.org/officeDocument/2006/relationships/image" Target="../media/image11.wmf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7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2E098-898E-485B-9BEC-1A5C9074F90F}" type="datetime12">
              <a:rPr lang="en-US" smtClean="0"/>
              <a:t>11:53 AM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5800" y="1371600"/>
            <a:ext cx="7870371" cy="458587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endParaRPr lang="bn-BD" sz="32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এই  স্লাইডটি সম্মানিত শিক্ষকবৃন্দের জন্য  </a:t>
            </a:r>
          </a:p>
          <a:p>
            <a:pPr algn="just"/>
            <a:endParaRPr lang="bn-BD" sz="28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just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স্লাইডটি হাইড করে রাখা হয়েছে ।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F5</a:t>
            </a:r>
            <a:r>
              <a:rPr lang="bn-BD" sz="2800" dirty="0" smtClean="0">
                <a:latin typeface="Times New Roman" panose="02020603050405020304" pitchFamily="18" charset="0"/>
              </a:rPr>
              <a:t> </a:t>
            </a:r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চেপে</a:t>
            </a:r>
            <a:r>
              <a:rPr lang="bn-BD" sz="2800" dirty="0" smtClean="0">
                <a:latin typeface="Times New Roman" panose="02020603050405020304" pitchFamily="18" charset="0"/>
              </a:rPr>
              <a:t> </a:t>
            </a:r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শুরু করলে  হাইড স্লাইডগুলো দেখা</a:t>
            </a:r>
            <a:r>
              <a:rPr lang="en-GB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যাবে না । এই পাঠটি শ্রেণিকক্ষে উপস্থাপনের সময় প্রয়োজনীয় পরামর্শ  স্লাইড নোটে দেওয়া আছে । শ্রেণিতে কনটেন্টটি দ্বারা পাঠ উপস্থাপনের পূর্বে পাঠ্য বইয়ের নির্ধারিত পাঠের সাথে মিলিয়ে নিতে এবং কাজের/সমস্যার সমাধান </a:t>
            </a:r>
            <a:r>
              <a:rPr lang="bn-BD" sz="2800" dirty="0">
                <a:latin typeface="NikoshBAN" panose="02000000000000000000" pitchFamily="2" charset="0"/>
                <a:cs typeface="NikoshBAN" panose="02000000000000000000" pitchFamily="2" charset="0"/>
              </a:rPr>
              <a:t>শ্রেণিতে উপস্থাপনের আগে তৈরি করে </a:t>
            </a:r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নিতে সবিনয় অনুরোধ করা হলো  । </a:t>
            </a:r>
            <a:r>
              <a:rPr lang="bn-BD" sz="2800" dirty="0" smtClean="0"/>
              <a:t>  </a:t>
            </a:r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just"/>
            <a:r>
              <a:rPr lang="bn-BD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5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19000">
              <a:schemeClr val="bg1"/>
            </a:gs>
            <a:gs pos="84000">
              <a:schemeClr val="bg1"/>
            </a:gs>
            <a:gs pos="90000">
              <a:srgbClr val="00B0F0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12" b="71372"/>
          <a:stretch/>
        </p:blipFill>
        <p:spPr>
          <a:xfrm>
            <a:off x="189815" y="152399"/>
            <a:ext cx="884859" cy="6863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12" b="71372"/>
          <a:stretch/>
        </p:blipFill>
        <p:spPr>
          <a:xfrm>
            <a:off x="8107487" y="152399"/>
            <a:ext cx="884859" cy="6863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8" r="49" b="58023"/>
          <a:stretch/>
        </p:blipFill>
        <p:spPr>
          <a:xfrm>
            <a:off x="2177333" y="228602"/>
            <a:ext cx="4921623" cy="610184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89815" y="6427694"/>
            <a:ext cx="1710891" cy="263562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fld id="{6678E6A3-7050-45C4-960B-EC5FCAD4E005}" type="datetime12">
              <a:rPr lang="en-US" sz="2000" b="1" smtClean="0">
                <a:ln/>
                <a:solidFill>
                  <a:srgbClr val="990033"/>
                </a:solidFill>
              </a:rPr>
              <a:t>11:53 AM</a:t>
            </a:fld>
            <a:endParaRPr lang="en-US" sz="2000" b="1" dirty="0">
              <a:ln/>
              <a:solidFill>
                <a:srgbClr val="990033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73318" y="2716242"/>
            <a:ext cx="6234169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4400" b="1" dirty="0" smtClean="0">
                <a:ln/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2x+3=5 </a:t>
            </a:r>
            <a:r>
              <a:rPr lang="bn-BD" sz="4400" b="1" dirty="0" smtClean="0">
                <a:ln/>
                <a:solidFill>
                  <a:srgbClr val="99003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একটি সরল সমীকরণ ।  </a:t>
            </a:r>
            <a:endParaRPr lang="en-US" sz="4400" b="1" dirty="0">
              <a:ln/>
              <a:solidFill>
                <a:srgbClr val="990033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1621" y="3690554"/>
            <a:ext cx="5347932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bn-BD" sz="3600" b="1" dirty="0" smtClean="0">
                <a:ln/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en-US" sz="3600" b="1" dirty="0" smtClean="0">
                <a:ln/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. </a:t>
            </a:r>
            <a:r>
              <a:rPr lang="bn-BD" sz="3600" b="1" dirty="0" smtClean="0">
                <a:ln/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সমীকরণের চলক কোনটি ?  </a:t>
            </a:r>
            <a:endParaRPr lang="en-US" sz="3600" b="1" dirty="0">
              <a:ln/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61539" y="4541756"/>
            <a:ext cx="593237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bn-BD" sz="3600" b="1" dirty="0" smtClean="0">
                <a:ln/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 </a:t>
            </a:r>
            <a:r>
              <a:rPr lang="en-US" sz="3600" b="1" dirty="0" smtClean="0">
                <a:ln/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. </a:t>
            </a:r>
            <a:r>
              <a:rPr lang="bn-BD" sz="3600" b="1" dirty="0" smtClean="0">
                <a:ln/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সমীকরণের চলকের ঘাত কত  ?   </a:t>
            </a:r>
            <a:endParaRPr lang="en-US" sz="3600" b="1" dirty="0">
              <a:ln/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51620" y="5322452"/>
            <a:ext cx="593237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bn-BD" sz="3600" b="1" dirty="0" smtClean="0">
                <a:ln/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 </a:t>
            </a:r>
            <a:r>
              <a:rPr lang="en-US" sz="3600" b="1" dirty="0" smtClean="0">
                <a:ln/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. </a:t>
            </a:r>
            <a:r>
              <a:rPr lang="bn-BD" sz="3600" b="1" dirty="0" smtClean="0">
                <a:ln/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সমীকরণের বাম ও ডান পক্ষ লিখ ।  </a:t>
            </a:r>
            <a:endParaRPr lang="en-US" sz="3600" b="1" dirty="0">
              <a:ln/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81415" y="1043657"/>
            <a:ext cx="4021144" cy="1008403"/>
          </a:xfrm>
          <a:prstGeom prst="rect">
            <a:avLst/>
          </a:prstGeom>
          <a:noFill/>
        </p:spPr>
        <p:txBody>
          <a:bodyPr wrap="square" rtlCol="0">
            <a:prstTxWarp prst="textWave4">
              <a:avLst>
                <a:gd name="adj1" fmla="val 12500"/>
                <a:gd name="adj2" fmla="val -4947"/>
              </a:avLst>
            </a:prstTxWarp>
            <a:spAutoFit/>
          </a:bodyPr>
          <a:lstStyle/>
          <a:p>
            <a:r>
              <a:rPr lang="bn-BD" sz="3600" u="sng" dirty="0" smtClean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</a:t>
            </a:r>
            <a:r>
              <a:rPr lang="bn-BD" sz="3600" u="sng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bn-BD" sz="3600" u="sng" dirty="0" smtClean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 </a:t>
            </a:r>
            <a:r>
              <a:rPr lang="bn-BD" sz="3600" u="sng" dirty="0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</a:t>
            </a:r>
            <a:r>
              <a:rPr lang="bn-BD" sz="3600" u="sng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</a:t>
            </a:r>
            <a:r>
              <a:rPr lang="bn-BD" sz="3600" u="sng" dirty="0" smtClean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US" sz="3600" u="sng" dirty="0">
              <a:ln w="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1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19000">
              <a:schemeClr val="bg1"/>
            </a:gs>
            <a:gs pos="84000">
              <a:schemeClr val="bg1"/>
            </a:gs>
            <a:gs pos="90000">
              <a:srgbClr val="00B0F0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86467" y="1141440"/>
            <a:ext cx="2891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5y - 2 = 3y + 8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75553" y="1842632"/>
            <a:ext cx="4693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5y – 2 + 2 = 3y + 8 + 2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34107" y="1950353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[ </a:t>
            </a:r>
            <a:r>
              <a:rPr lang="bn-BD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উভয়পক্ষে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bn-BD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যোগ করে ] </a:t>
            </a:r>
            <a:endParaRPr lang="en-US" sz="2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75553" y="2434052"/>
            <a:ext cx="3146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5y  = 3y + 10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75552" y="3018827"/>
            <a:ext cx="4397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5y -3y = 3y + 10 -3y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72322" y="3224351"/>
            <a:ext cx="3065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[ </a:t>
            </a:r>
            <a:r>
              <a:rPr lang="bn-BD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উভয়পক্ষে থেকে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3y </a:t>
            </a:r>
            <a:r>
              <a:rPr lang="bn-B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বিয়োগ</a:t>
            </a:r>
            <a:r>
              <a:rPr lang="bn-BD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করে ] </a:t>
            </a:r>
            <a:endParaRPr lang="en-US" sz="2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75552" y="3629819"/>
            <a:ext cx="2649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2y  =  10</a:t>
            </a:r>
          </a:p>
        </p:txBody>
      </p:sp>
      <p:graphicFrame>
        <p:nvGraphicFramePr>
          <p:cNvPr id="13" name="Object 1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5495657"/>
              </p:ext>
            </p:extLst>
          </p:nvPr>
        </p:nvGraphicFramePr>
        <p:xfrm>
          <a:off x="6329942" y="3660596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3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29942" y="3660596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382953" y="4240811"/>
                <a:ext cx="2649073" cy="990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বা</a:t>
                </a:r>
                <a:r>
                  <a:rPr lang="en-US" sz="4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dirty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dirty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000" b="1" i="1" dirty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num>
                      <m:den>
                        <m:r>
                          <a:rPr lang="en-US" sz="4000" b="1" i="1" dirty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4000" b="1" i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</m:t>
                    </m:r>
                  </m:oMath>
                </a14:m>
                <a:r>
                  <a:rPr lang="en-US" sz="4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0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2953" y="4240811"/>
                <a:ext cx="2649073" cy="990592"/>
              </a:xfrm>
              <a:prstGeom prst="rect">
                <a:avLst/>
              </a:prstGeom>
              <a:blipFill rotWithShape="0">
                <a:blip r:embed="rId6"/>
                <a:stretch>
                  <a:fillRect l="-8525" b="-20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477585" y="4566193"/>
            <a:ext cx="3415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[ </a:t>
            </a:r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উভয়পক্ষকে 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2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দ্বারা ভাগ   করে ] 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11294" y="5264712"/>
            <a:ext cx="2649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y = 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14780" y="6027998"/>
            <a:ext cx="3668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  <a:sym typeface="Symbol" panose="05050102010706020507" pitchFamily="18" charset="2"/>
              </a:rPr>
              <a:t></a:t>
            </a:r>
            <a:r>
              <a:rPr lang="bn-BD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  <a:sym typeface="Symbol" panose="05050102010706020507" pitchFamily="18" charset="2"/>
              </a:rPr>
              <a:t>সমীকরণটির বীজ 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5</a:t>
            </a:r>
            <a:r>
              <a:rPr 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US" sz="36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6943329"/>
              </p:ext>
            </p:extLst>
          </p:nvPr>
        </p:nvGraphicFramePr>
        <p:xfrm>
          <a:off x="6329942" y="1179073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4" name="Packager Shell Object" showAsIcon="1" r:id="rId7" imgW="914400" imgH="771480" progId="Package">
                  <p:embed/>
                </p:oleObj>
              </mc:Choice>
              <mc:Fallback>
                <p:oleObj name="Packager Shell Object" showAsIcon="1" r:id="rId7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29942" y="1179073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973656"/>
              </p:ext>
            </p:extLst>
          </p:nvPr>
        </p:nvGraphicFramePr>
        <p:xfrm>
          <a:off x="6329942" y="2539689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5" name="Packager Shell Object" showAsIcon="1" r:id="rId9" imgW="914400" imgH="771480" progId="Package">
                  <p:embed/>
                </p:oleObj>
              </mc:Choice>
              <mc:Fallback>
                <p:oleObj name="Packager Shell Object" showAsIcon="1" r:id="rId9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329942" y="2539689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12" b="71372"/>
          <a:stretch/>
        </p:blipFill>
        <p:spPr>
          <a:xfrm>
            <a:off x="177458" y="152399"/>
            <a:ext cx="884859" cy="6863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12" b="71372"/>
          <a:stretch/>
        </p:blipFill>
        <p:spPr>
          <a:xfrm>
            <a:off x="8095130" y="152399"/>
            <a:ext cx="884859" cy="6863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8" r="49" b="58023"/>
          <a:stretch/>
        </p:blipFill>
        <p:spPr>
          <a:xfrm>
            <a:off x="2164976" y="228602"/>
            <a:ext cx="4921623" cy="5506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0594" y="1179073"/>
            <a:ext cx="1898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সমাধান করঃ 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72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19000">
              <a:schemeClr val="bg1"/>
            </a:gs>
            <a:gs pos="84000">
              <a:schemeClr val="bg1"/>
            </a:gs>
            <a:gs pos="90000">
              <a:srgbClr val="00B0F0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11209" y="6487297"/>
            <a:ext cx="852617" cy="24687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fld id="{2492E098-898E-485B-9BEC-1A5C9074F90F}" type="datetime12">
              <a:rPr lang="en-US" sz="1400" b="1" smtClean="0">
                <a:ln/>
                <a:solidFill>
                  <a:srgbClr val="C00000"/>
                </a:solidFill>
              </a:rPr>
              <a:t>11:53 AM</a:t>
            </a:fld>
            <a:endParaRPr lang="en-US" sz="1400" b="1" dirty="0">
              <a:ln/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2317" y="712067"/>
            <a:ext cx="7578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5y - 2 = 3y + 8   </a:t>
            </a:r>
            <a:r>
              <a:rPr 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সমীকরণটির</a:t>
            </a: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শুদ্ধি</a:t>
            </a: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পরীক্ষা</a:t>
            </a: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76432" y="1425572"/>
            <a:ext cx="2705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L.H.S</a:t>
            </a:r>
            <a:r>
              <a:rPr lang="bn-BD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5y - 2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25413" y="2464796"/>
            <a:ext cx="181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25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- 2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25413" y="3075573"/>
            <a:ext cx="181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23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25413" y="4415012"/>
            <a:ext cx="1886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3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5 + 8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25413" y="4999787"/>
            <a:ext cx="1814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1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5 + 8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25413" y="5584562"/>
            <a:ext cx="1130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23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25413" y="1938343"/>
            <a:ext cx="181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5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5 - 2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76432" y="3801077"/>
            <a:ext cx="3035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R.H.S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= 3y + 8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61266" y="6149400"/>
            <a:ext cx="3136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</a:t>
            </a:r>
            <a:r>
              <a:rPr lang="en-U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L.H.S</a:t>
            </a:r>
            <a:r>
              <a:rPr lang="bn-BD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R.H.S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58531" y="2006156"/>
            <a:ext cx="2474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[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y</a:t>
            </a:r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= 5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  <a:sym typeface="Symbol" panose="05050102010706020507" pitchFamily="18" charset="2"/>
              </a:rPr>
              <a:t> </a:t>
            </a:r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  <a:sym typeface="Symbol" panose="05050102010706020507" pitchFamily="18" charset="2"/>
              </a:rPr>
              <a:t>বসিয়ে ]</a:t>
            </a:r>
            <a:endParaRPr lang="en-U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58530" y="4526503"/>
            <a:ext cx="2474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[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y</a:t>
            </a:r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= 5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  <a:sym typeface="Symbol" panose="05050102010706020507" pitchFamily="18" charset="2"/>
              </a:rPr>
              <a:t> </a:t>
            </a:r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  <a:sym typeface="Symbol" panose="05050102010706020507" pitchFamily="18" charset="2"/>
              </a:rPr>
              <a:t>বসিয়ে ]</a:t>
            </a:r>
            <a:endParaRPr lang="en-U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12" b="71372"/>
          <a:stretch/>
        </p:blipFill>
        <p:spPr>
          <a:xfrm>
            <a:off x="177458" y="152399"/>
            <a:ext cx="884859" cy="6863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12" b="71372"/>
          <a:stretch/>
        </p:blipFill>
        <p:spPr>
          <a:xfrm>
            <a:off x="8095130" y="152399"/>
            <a:ext cx="884859" cy="6863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8" r="49" b="58023"/>
          <a:stretch/>
        </p:blipFill>
        <p:spPr>
          <a:xfrm>
            <a:off x="2076432" y="156682"/>
            <a:ext cx="4921623" cy="61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9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19000">
              <a:schemeClr val="bg1"/>
            </a:gs>
            <a:gs pos="84000">
              <a:schemeClr val="bg1"/>
            </a:gs>
            <a:gs pos="90000">
              <a:srgbClr val="00B0F0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9597" y="6388443"/>
            <a:ext cx="903083" cy="294434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fld id="{2492E098-898E-485B-9BEC-1A5C9074F90F}" type="datetime12">
              <a:rPr lang="en-US" sz="1400" b="1" smtClean="0">
                <a:ln/>
                <a:solidFill>
                  <a:srgbClr val="C00000"/>
                </a:solidFill>
              </a:rPr>
              <a:t>11:53 AM</a:t>
            </a:fld>
            <a:endParaRPr lang="en-US" sz="1400" b="1" dirty="0">
              <a:ln/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4102" y="2987765"/>
            <a:ext cx="587840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bn-BD" sz="3200" b="1" dirty="0" smtClean="0">
                <a:ln/>
                <a:solidFill>
                  <a:schemeClr val="accent5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সমাধান কর ও সমাধানের শুদ্ধি পরীক্ষা কর ; </a:t>
            </a:r>
            <a:endParaRPr lang="en-US" sz="3200" b="1" dirty="0">
              <a:ln/>
              <a:solidFill>
                <a:schemeClr val="accent5">
                  <a:lumMod val="5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08421" y="3885362"/>
            <a:ext cx="3496593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bn-BD" sz="3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ক</a:t>
            </a:r>
            <a:r>
              <a:rPr lang="en-US" sz="3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x + 2 = 4</a:t>
            </a:r>
            <a:endParaRPr lang="en-US" sz="36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08422" y="4844515"/>
            <a:ext cx="297797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bn-BD" sz="3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খ</a:t>
            </a:r>
            <a:r>
              <a:rPr lang="en-US" sz="3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x </a:t>
            </a:r>
            <a:r>
              <a:rPr lang="bn-BD" sz="3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= 2</a:t>
            </a:r>
            <a:endParaRPr lang="en-US" sz="36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37961" y="5742112"/>
            <a:ext cx="4211047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bn-BD" sz="3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গ</a:t>
            </a:r>
            <a:r>
              <a:rPr lang="en-US" sz="3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3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bn-BD" sz="3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= 5</a:t>
            </a:r>
            <a:endParaRPr lang="en-US" sz="36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08422" y="1263352"/>
            <a:ext cx="4481941" cy="9048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prstTxWarp prst="textDoubleWave1">
              <a:avLst>
                <a:gd name="adj1" fmla="val 12500"/>
                <a:gd name="adj2" fmla="val 3165"/>
              </a:avLst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bn-BD" sz="5400" b="1" u="sng" dirty="0" smtClean="0">
                <a:ln/>
                <a:solidFill>
                  <a:srgbClr val="99003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জোড়ায়</a:t>
            </a:r>
            <a:r>
              <a:rPr lang="bn-BD" sz="5400" b="1" u="sng" dirty="0" smtClean="0">
                <a:ln/>
                <a:solidFill>
                  <a:schemeClr val="accent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5400" b="1" u="sng" dirty="0" smtClean="0">
                <a:ln/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endParaRPr lang="en-US" sz="5400" b="1" u="sng" dirty="0">
              <a:ln/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12" b="71372"/>
          <a:stretch/>
        </p:blipFill>
        <p:spPr>
          <a:xfrm>
            <a:off x="177458" y="152399"/>
            <a:ext cx="884859" cy="6863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12" b="71372"/>
          <a:stretch/>
        </p:blipFill>
        <p:spPr>
          <a:xfrm>
            <a:off x="8095130" y="152399"/>
            <a:ext cx="884859" cy="6863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8" r="49" b="58023"/>
          <a:stretch/>
        </p:blipFill>
        <p:spPr>
          <a:xfrm>
            <a:off x="2164976" y="228602"/>
            <a:ext cx="4921623" cy="61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3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chemeClr val="accent1">
                <a:lumMod val="60000"/>
                <a:lumOff val="40000"/>
              </a:schemeClr>
            </a:gs>
            <a:gs pos="28000">
              <a:schemeClr val="bg1"/>
            </a:gs>
            <a:gs pos="84000">
              <a:schemeClr val="bg1"/>
            </a:gs>
            <a:gs pos="90000">
              <a:srgbClr val="00B0F0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47647" y="2578968"/>
            <a:ext cx="7531229" cy="6047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১।  </a:t>
            </a:r>
            <a:r>
              <a:rPr lang="en-US" sz="36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2p +1=5 </a:t>
            </a:r>
            <a:r>
              <a:rPr lang="en-US" sz="3600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সমীকরণটির</a:t>
            </a:r>
            <a:r>
              <a:rPr lang="en-US" sz="36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চলক </a:t>
            </a:r>
            <a:r>
              <a:rPr lang="en-US" sz="3600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নিচের</a:t>
            </a:r>
            <a:r>
              <a:rPr lang="en-US" sz="36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কোনটি</a:t>
            </a:r>
            <a:r>
              <a:rPr lang="en-US" sz="36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?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247647" y="4021373"/>
            <a:ext cx="2686050" cy="871537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glow rad="101600">
              <a:srgbClr val="C00000">
                <a:alpha val="6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5400" dirty="0"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en-US" sz="5400" dirty="0">
                <a:latin typeface="NikoshBAN" panose="02000000000000000000" pitchFamily="2" charset="0"/>
                <a:cs typeface="NikoshBAN" panose="02000000000000000000" pitchFamily="2" charset="0"/>
              </a:rPr>
              <a:t>. 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2p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265863" y="4021372"/>
            <a:ext cx="2686050" cy="871537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glow rad="101600">
              <a:srgbClr val="C00000">
                <a:alpha val="6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5400" dirty="0">
                <a:latin typeface="NikoshBAN" panose="02000000000000000000" pitchFamily="2" charset="0"/>
                <a:cs typeface="NikoshBAN" panose="02000000000000000000" pitchFamily="2" charset="0"/>
              </a:rPr>
              <a:t>খ</a:t>
            </a:r>
            <a:r>
              <a:rPr lang="en-US" sz="5400" dirty="0">
                <a:latin typeface="NikoshBAN" panose="02000000000000000000" pitchFamily="2" charset="0"/>
                <a:cs typeface="NikoshBAN" panose="02000000000000000000" pitchFamily="2" charset="0"/>
              </a:rPr>
              <a:t>. P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247647" y="5307310"/>
            <a:ext cx="2686050" cy="871537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glow rad="101600">
              <a:srgbClr val="C00000">
                <a:alpha val="6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5400" dirty="0">
                <a:latin typeface="NikoshBAN" panose="02000000000000000000" pitchFamily="2" charset="0"/>
                <a:cs typeface="NikoshBAN" panose="02000000000000000000" pitchFamily="2" charset="0"/>
              </a:rPr>
              <a:t>গ</a:t>
            </a:r>
            <a:r>
              <a:rPr lang="en-US" sz="5400" dirty="0">
                <a:latin typeface="NikoshBAN" panose="02000000000000000000" pitchFamily="2" charset="0"/>
                <a:cs typeface="NikoshBAN" panose="02000000000000000000" pitchFamily="2" charset="0"/>
              </a:rPr>
              <a:t>. 2p+1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265863" y="5307309"/>
            <a:ext cx="2686050" cy="871537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glow rad="101600">
              <a:srgbClr val="C00000">
                <a:alpha val="6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3600" dirty="0">
                <a:latin typeface="NikoshBAN" panose="02000000000000000000" pitchFamily="2" charset="0"/>
                <a:cs typeface="NikoshBAN" panose="02000000000000000000" pitchFamily="2" charset="0"/>
              </a:rPr>
              <a:t>ঘ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. 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p+1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47647" y="4021372"/>
            <a:ext cx="2686050" cy="871537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glow rad="101600">
              <a:srgbClr val="C00000">
                <a:alpha val="6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3600" dirty="0"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.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2p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265863" y="4021371"/>
            <a:ext cx="2686050" cy="871537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glow rad="101600">
              <a:srgbClr val="C00000">
                <a:alpha val="6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3600" dirty="0">
                <a:latin typeface="NikoshBAN" panose="02000000000000000000" pitchFamily="2" charset="0"/>
                <a:cs typeface="NikoshBAN" panose="02000000000000000000" pitchFamily="2" charset="0"/>
              </a:rPr>
              <a:t>খ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.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247647" y="5307309"/>
            <a:ext cx="2686050" cy="871537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glow rad="101600">
              <a:srgbClr val="C00000">
                <a:alpha val="6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3600" dirty="0">
                <a:latin typeface="NikoshBAN" panose="02000000000000000000" pitchFamily="2" charset="0"/>
                <a:cs typeface="NikoshBAN" panose="02000000000000000000" pitchFamily="2" charset="0"/>
              </a:rPr>
              <a:t>গ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.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2p+1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265863" y="5307309"/>
            <a:ext cx="2686050" cy="871537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glow rad="101600">
              <a:srgbClr val="C00000">
                <a:alpha val="6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3600" dirty="0">
                <a:latin typeface="Times New Roman" panose="02020603050405020304" pitchFamily="18" charset="0"/>
                <a:cs typeface="NikoshBAN" panose="02000000000000000000" pitchFamily="2" charset="0"/>
              </a:rPr>
              <a:t>ঘ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7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247647" y="4021372"/>
            <a:ext cx="2686050" cy="871537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glow rad="101600">
              <a:srgbClr val="C00000">
                <a:alpha val="6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3600" dirty="0">
                <a:latin typeface="Times New Roman" panose="02020603050405020304" pitchFamily="18" charset="0"/>
                <a:cs typeface="NikoshBAN" panose="02000000000000000000" pitchFamily="2" charset="0"/>
              </a:rPr>
              <a:t>ক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3x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265863" y="4021371"/>
            <a:ext cx="2686050" cy="871537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glow rad="101600">
              <a:srgbClr val="C00000">
                <a:alpha val="6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3600" dirty="0">
                <a:latin typeface="Times New Roman" panose="02020603050405020304" pitchFamily="18" charset="0"/>
                <a:cs typeface="NikoshBAN" panose="02000000000000000000" pitchFamily="2" charset="0"/>
              </a:rPr>
              <a:t>খ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247647" y="5307309"/>
            <a:ext cx="2686050" cy="871537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glow rad="101600">
              <a:srgbClr val="C00000">
                <a:alpha val="6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3600" dirty="0">
                <a:latin typeface="Times New Roman" panose="02020603050405020304" pitchFamily="18" charset="0"/>
                <a:cs typeface="NikoshBAN" panose="02000000000000000000" pitchFamily="2" charset="0"/>
              </a:rPr>
              <a:t>গ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3x+1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19035" y="2588951"/>
            <a:ext cx="7904728" cy="5909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36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২ </a:t>
            </a:r>
            <a:r>
              <a:rPr lang="en-US" sz="36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।  </a:t>
            </a:r>
            <a:r>
              <a:rPr lang="en-US" sz="36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3x +1=7 </a:t>
            </a:r>
            <a:r>
              <a:rPr lang="en-US" sz="3600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সমীকরণটির</a:t>
            </a:r>
            <a:r>
              <a:rPr lang="bn-BD" sz="36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বামপক্ষ</a:t>
            </a:r>
            <a:r>
              <a:rPr lang="en-US" sz="36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নিচের</a:t>
            </a:r>
            <a:r>
              <a:rPr lang="en-US" sz="36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কোনটি</a:t>
            </a:r>
            <a:r>
              <a:rPr lang="en-US" sz="36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600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65863" y="5307309"/>
            <a:ext cx="2686050" cy="871537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glow rad="101600">
              <a:srgbClr val="C00000">
                <a:alpha val="6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3600" dirty="0">
                <a:latin typeface="Times New Roman" panose="02020603050405020304" pitchFamily="18" charset="0"/>
                <a:cs typeface="NikoshBAN" panose="02000000000000000000" pitchFamily="2" charset="0"/>
              </a:rPr>
              <a:t>ঘ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4 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247647" y="4021372"/>
            <a:ext cx="2686050" cy="871537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glow rad="101600">
              <a:srgbClr val="C00000">
                <a:alpha val="6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3600" dirty="0">
                <a:latin typeface="Times New Roman" panose="02020603050405020304" pitchFamily="18" charset="0"/>
                <a:cs typeface="NikoshBAN" panose="02000000000000000000" pitchFamily="2" charset="0"/>
              </a:rPr>
              <a:t>ক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.1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265863" y="4021371"/>
            <a:ext cx="2686050" cy="871537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glow rad="101600">
              <a:srgbClr val="C00000">
                <a:alpha val="6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3600" dirty="0">
                <a:latin typeface="Times New Roman" panose="02020603050405020304" pitchFamily="18" charset="0"/>
                <a:cs typeface="NikoshBAN" panose="02000000000000000000" pitchFamily="2" charset="0"/>
              </a:rPr>
              <a:t>খ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247647" y="5307309"/>
            <a:ext cx="2686050" cy="871537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glow rad="101600">
              <a:srgbClr val="C00000">
                <a:alpha val="6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3600" dirty="0">
                <a:latin typeface="Times New Roman" panose="02020603050405020304" pitchFamily="18" charset="0"/>
                <a:cs typeface="NikoshBAN" panose="02000000000000000000" pitchFamily="2" charset="0"/>
              </a:rPr>
              <a:t>গ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19035" y="2520394"/>
            <a:ext cx="7859841" cy="6047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36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৩</a:t>
            </a:r>
            <a:r>
              <a:rPr lang="en-US" sz="36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r>
              <a:rPr lang="en-US" sz="36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2p +1=5 </a:t>
            </a:r>
            <a:r>
              <a:rPr lang="en-US" sz="3600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সমীকরণটির</a:t>
            </a:r>
            <a:r>
              <a:rPr lang="bn-BD" sz="36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বীজ</a:t>
            </a:r>
            <a:r>
              <a:rPr lang="en-US" sz="36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নিচের</a:t>
            </a:r>
            <a:r>
              <a:rPr lang="en-US" sz="36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কোনটি</a:t>
            </a:r>
            <a:r>
              <a:rPr lang="en-US" sz="36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?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922901" y="913923"/>
            <a:ext cx="3439671" cy="1246778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>
                <a:gd name="adj1" fmla="val 12500"/>
                <a:gd name="adj2" fmla="val 0"/>
              </a:avLst>
            </a:prstTxWarp>
            <a:spAutoFit/>
          </a:bodyPr>
          <a:lstStyle/>
          <a:p>
            <a:r>
              <a:rPr lang="bn-BD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মূ</a:t>
            </a:r>
            <a:r>
              <a:rPr lang="bn-BD" sz="7200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ল্যায়ন</a:t>
            </a:r>
            <a:r>
              <a:rPr lang="bn-BD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12" b="71372"/>
          <a:stretch/>
        </p:blipFill>
        <p:spPr>
          <a:xfrm>
            <a:off x="177458" y="152399"/>
            <a:ext cx="884859" cy="6863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12" b="71372"/>
          <a:stretch/>
        </p:blipFill>
        <p:spPr>
          <a:xfrm>
            <a:off x="8095130" y="152399"/>
            <a:ext cx="884859" cy="68638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8" r="49" b="58023"/>
          <a:stretch/>
        </p:blipFill>
        <p:spPr>
          <a:xfrm>
            <a:off x="2164976" y="228602"/>
            <a:ext cx="4921623" cy="61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1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0" grpId="1" animBg="1"/>
      <p:bldP spid="11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0" grpId="2" animBg="1"/>
      <p:bldP spid="21" grpId="0" animBg="1"/>
      <p:bldP spid="21" grpId="1" animBg="1"/>
      <p:bldP spid="22" grpId="0" animBg="1"/>
      <p:bldP spid="23" grpId="0" animBg="1"/>
      <p:bldP spid="24" grpId="0" animBg="1"/>
      <p:bldP spid="24" grpId="1" animBg="1"/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rgbClr val="00B0F0">
                <a:lumMod val="98000"/>
                <a:lumOff val="2000"/>
              </a:srgbClr>
            </a:gs>
            <a:gs pos="17000">
              <a:schemeClr val="bg1"/>
            </a:gs>
            <a:gs pos="80000">
              <a:schemeClr val="bg1"/>
            </a:gs>
            <a:gs pos="91000">
              <a:srgbClr val="00B0F0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47240" y="6363730"/>
            <a:ext cx="927798" cy="33150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fld id="{2492E098-898E-485B-9BEC-1A5C9074F90F}" type="datetime12">
              <a:rPr lang="en-US" sz="1400" b="1" smtClean="0">
                <a:ln/>
                <a:solidFill>
                  <a:srgbClr val="C00000"/>
                </a:solidFill>
              </a:rPr>
              <a:t>11:53 AM</a:t>
            </a:fld>
            <a:endParaRPr lang="en-US" sz="1400" b="1" dirty="0">
              <a:ln/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27355" y="2522183"/>
            <a:ext cx="7352634" cy="34163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/>
            <a:r>
              <a:rPr lang="bn-BD" sz="3600" b="1" dirty="0" smtClean="0">
                <a:ln/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b="1" dirty="0" smtClean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NikoshBAN" panose="02000000000000000000" pitchFamily="2" charset="0"/>
              </a:rPr>
              <a:t>i) </a:t>
            </a:r>
            <a:r>
              <a:rPr lang="en-US" sz="36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NikoshBAN" panose="02000000000000000000" pitchFamily="2" charset="0"/>
              </a:rPr>
              <a:t>3</a:t>
            </a:r>
            <a:r>
              <a:rPr lang="en-US" sz="3600" b="1" dirty="0" smtClean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 </a:t>
            </a:r>
            <a:r>
              <a:rPr lang="en-US" sz="36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= </a:t>
            </a:r>
            <a:r>
              <a:rPr lang="en-US" sz="3600" b="1" dirty="0" smtClean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x+10 </a:t>
            </a:r>
            <a:r>
              <a:rPr lang="bn-BD" sz="3600" b="1" dirty="0" smtClean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ii</a:t>
            </a:r>
            <a:r>
              <a:rPr lang="bn-BD" sz="3600" b="1" dirty="0" smtClean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NikoshBAN" panose="02000000000000000000" pitchFamily="2" charset="0"/>
              </a:rPr>
              <a:t>) </a:t>
            </a:r>
            <a:r>
              <a:rPr lang="en-US" sz="36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5x+ 3 = </a:t>
            </a:r>
            <a:r>
              <a:rPr lang="en-US" sz="3600" b="1" dirty="0" smtClean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bn-BD" sz="3600" b="1" dirty="0" smtClean="0">
              <a:ln/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600" b="1" dirty="0" smtClean="0">
                <a:ln/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BD" sz="3600" b="1" dirty="0" smtClean="0">
                <a:ln/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দুইটি</a:t>
            </a:r>
            <a:r>
              <a:rPr lang="en-US" sz="3600" b="1" dirty="0" smtClean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n-BD" sz="3600" b="1" dirty="0" smtClean="0">
                <a:ln/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সরল সমীকরণ ।</a:t>
            </a:r>
            <a:endParaRPr lang="bn-BD" sz="3600" b="1" dirty="0">
              <a:ln/>
              <a:solidFill>
                <a:srgbClr val="C00000"/>
              </a:solidFill>
              <a:latin typeface="Times New Roman" panose="02020603050405020304" pitchFamily="18" charset="0"/>
              <a:cs typeface="NikoshBAN" panose="02000000000000000000" pitchFamily="2" charset="0"/>
            </a:endParaRPr>
          </a:p>
          <a:p>
            <a:pPr lvl="0"/>
            <a:r>
              <a:rPr lang="bn-BD" sz="3600" b="1" dirty="0" smtClean="0">
                <a:ln/>
                <a:latin typeface="Times New Roman" panose="02020603050405020304" pitchFamily="18" charset="0"/>
                <a:cs typeface="NikoshBAN" panose="02000000000000000000" pitchFamily="2" charset="0"/>
              </a:rPr>
              <a:t>ক) সমীকরণ দুইটির বামপক্ষ লিখ ।</a:t>
            </a:r>
          </a:p>
          <a:p>
            <a:pPr lvl="0"/>
            <a:r>
              <a:rPr lang="bn-BD" sz="3600" b="1" dirty="0" smtClean="0">
                <a:ln/>
                <a:latin typeface="Times New Roman" panose="02020603050405020304" pitchFamily="18" charset="0"/>
                <a:cs typeface="NikoshBAN" panose="02000000000000000000" pitchFamily="2" charset="0"/>
              </a:rPr>
              <a:t>খ) ii নং সমীকরণের সমাধান কর ।</a:t>
            </a:r>
          </a:p>
          <a:p>
            <a:pPr lvl="0"/>
            <a:r>
              <a:rPr lang="bn-BD" sz="3600" b="1" dirty="0" smtClean="0">
                <a:ln/>
                <a:latin typeface="Times New Roman" panose="02020603050405020304" pitchFamily="18" charset="0"/>
                <a:cs typeface="NikoshBAN" panose="02000000000000000000" pitchFamily="2" charset="0"/>
              </a:rPr>
              <a:t>গ) i </a:t>
            </a:r>
            <a:r>
              <a:rPr lang="bn-BD" sz="3600" b="1" dirty="0">
                <a:ln/>
                <a:latin typeface="Times New Roman" panose="02020603050405020304" pitchFamily="18" charset="0"/>
                <a:cs typeface="NikoshBAN" panose="02000000000000000000" pitchFamily="2" charset="0"/>
              </a:rPr>
              <a:t>নং সমীকরণের সমাধান কর </a:t>
            </a:r>
            <a:r>
              <a:rPr lang="bn-BD" sz="3600" b="1" dirty="0" smtClean="0">
                <a:ln/>
                <a:latin typeface="Times New Roman" panose="02020603050405020304" pitchFamily="18" charset="0"/>
                <a:cs typeface="NikoshBAN" panose="02000000000000000000" pitchFamily="2" charset="0"/>
              </a:rPr>
              <a:t>এবং সমাধানের</a:t>
            </a:r>
          </a:p>
          <a:p>
            <a:pPr lvl="0"/>
            <a:r>
              <a:rPr lang="bn-BD" sz="3600" b="1" dirty="0">
                <a:ln/>
                <a:latin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bn-BD" sz="3600" b="1" dirty="0" smtClean="0">
                <a:ln/>
                <a:latin typeface="Times New Roman" panose="02020603050405020304" pitchFamily="18" charset="0"/>
                <a:cs typeface="NikoshBAN" panose="02000000000000000000" pitchFamily="2" charset="0"/>
              </a:rPr>
              <a:t>   শুদ্ধি পরীক্ষা কর । </a:t>
            </a:r>
            <a:endParaRPr lang="bn-BD" sz="3600" b="1" dirty="0" smtClean="0">
              <a:ln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83425" y="838785"/>
            <a:ext cx="3790596" cy="137097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prstTxWarp prst="textDoubleWave1">
              <a:avLst>
                <a:gd name="adj1" fmla="val 12500"/>
                <a:gd name="adj2" fmla="val -5073"/>
              </a:avLst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bn-BD" sz="6000" b="1" u="sng" dirty="0" smtClean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</a:t>
            </a:r>
            <a:r>
              <a:rPr lang="bn-BD" sz="6000" b="1" u="sng" dirty="0" smtClean="0">
                <a:ln>
                  <a:solidFill>
                    <a:srgbClr val="000099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ড়ি</a:t>
            </a:r>
            <a:r>
              <a:rPr lang="bn-BD" sz="6000" b="1" u="sng" dirty="0" smtClean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 কা</a:t>
            </a:r>
            <a:r>
              <a:rPr lang="bn-BD" sz="6000" b="1" u="sng" dirty="0" smtClean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</a:t>
            </a:r>
            <a:endParaRPr lang="en-US" sz="6000" b="1" u="sng" dirty="0">
              <a:ln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12" b="71372"/>
          <a:stretch/>
        </p:blipFill>
        <p:spPr>
          <a:xfrm>
            <a:off x="177458" y="152399"/>
            <a:ext cx="884859" cy="6863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12" b="71372"/>
          <a:stretch/>
        </p:blipFill>
        <p:spPr>
          <a:xfrm>
            <a:off x="8095130" y="152399"/>
            <a:ext cx="884859" cy="6863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8" r="49" b="58023"/>
          <a:stretch/>
        </p:blipFill>
        <p:spPr>
          <a:xfrm>
            <a:off x="2164976" y="228602"/>
            <a:ext cx="4921623" cy="61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4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1000">
              <a:srgbClr val="00B0F0">
                <a:lumMod val="98000"/>
                <a:lumOff val="2000"/>
              </a:srgbClr>
            </a:gs>
            <a:gs pos="32000">
              <a:schemeClr val="bg1"/>
            </a:gs>
            <a:gs pos="65000">
              <a:schemeClr val="bg1"/>
            </a:gs>
            <a:gs pos="78000">
              <a:srgbClr val="00B0F0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" y="329981"/>
            <a:ext cx="8412480" cy="616539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212533" y="711737"/>
            <a:ext cx="6998309" cy="1581883"/>
          </a:xfrm>
          <a:prstGeom prst="rect">
            <a:avLst/>
          </a:prstGeom>
        </p:spPr>
        <p:txBody>
          <a:bodyPr numCol="1">
            <a:prstTxWarp prst="textDoubleWave1">
              <a:avLst>
                <a:gd name="adj1" fmla="val 12500"/>
                <a:gd name="adj2" fmla="val 2543"/>
              </a:avLst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800" b="1" u="sng" spc="50" dirty="0" err="1" smtClean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ধ</a:t>
            </a:r>
            <a:r>
              <a:rPr lang="en-US" sz="13800" b="1" u="sng" spc="50" dirty="0" err="1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ন্য</a:t>
            </a:r>
            <a:r>
              <a:rPr lang="en-US" sz="13800" b="1" u="sng" spc="50" dirty="0" err="1" smtClean="0">
                <a:ln w="0">
                  <a:solidFill>
                    <a:srgbClr val="3366CC"/>
                  </a:solidFill>
                </a:ln>
                <a:solidFill>
                  <a:srgbClr val="33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</a:t>
            </a:r>
            <a:r>
              <a:rPr lang="en-US" sz="13800" b="1" u="sng" spc="50" dirty="0" err="1" smtClean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</a:t>
            </a:r>
            <a:r>
              <a:rPr lang="en-US" sz="13800" b="1" u="sng" spc="50" dirty="0" smtClean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13800" b="1" u="sng" spc="50" dirty="0">
              <a:ln w="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83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14600" y="123133"/>
            <a:ext cx="4724400" cy="1477714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IN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কৃতজ্ঞতা স্বীকার 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7" y="3414666"/>
            <a:ext cx="8763000" cy="1077218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solidFill>
                  <a:srgbClr val="005426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 কন্টেন্ট সম্পাদক হিসেবে যাঁদের নির্দেশনা, পরামর্শ ও তত্ত্বাবধানে এই মডেল কন্টেন্ট সমৃদ্ধ হয়েছে তারা হলেন-  </a:t>
            </a:r>
            <a:endParaRPr lang="en-US" sz="3200" dirty="0">
              <a:solidFill>
                <a:srgbClr val="005426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5737" y="4724400"/>
            <a:ext cx="8763000" cy="1569660"/>
          </a:xfrm>
          <a:prstGeom prst="rect">
            <a:avLst/>
          </a:prstGeom>
          <a:solidFill>
            <a:srgbClr val="66CCFF"/>
          </a:soli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জনাব</a:t>
            </a:r>
            <a:r>
              <a:rPr lang="en-GB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রায়হানা তসলিম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সহযোগী 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অধ্যাপক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dirty="0">
                <a:latin typeface="NikoshBAN" panose="02000000000000000000" pitchFamily="2" charset="0"/>
                <a:cs typeface="NikoshBAN" panose="02000000000000000000" pitchFamily="2" charset="0"/>
              </a:rPr>
              <a:t>টিটিসি, 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ঢাকা । </a:t>
            </a:r>
            <a:endParaRPr lang="bn-IN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IN" sz="3200" dirty="0">
                <a:latin typeface="NikoshBAN" panose="02000000000000000000" pitchFamily="2" charset="0"/>
                <a:cs typeface="NikoshBAN" panose="02000000000000000000" pitchFamily="2" charset="0"/>
              </a:rPr>
              <a:t>জনাব 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মোহাম্মদ আহসানুল আলম 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সহকারী </a:t>
            </a:r>
            <a:r>
              <a:rPr lang="bn-IN" sz="3200" dirty="0">
                <a:latin typeface="NikoshBAN" panose="02000000000000000000" pitchFamily="2" charset="0"/>
                <a:cs typeface="NikoshBAN" panose="02000000000000000000" pitchFamily="2" charset="0"/>
              </a:rPr>
              <a:t>অধ্যাপক 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bn-IN" sz="3200" dirty="0">
                <a:latin typeface="NikoshBAN" panose="02000000000000000000" pitchFamily="2" charset="0"/>
                <a:cs typeface="NikoshBAN" panose="02000000000000000000" pitchFamily="2" charset="0"/>
              </a:rPr>
              <a:t>টিটিসি, 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ফেনী ।</a:t>
            </a:r>
            <a:endParaRPr lang="bn-IN" sz="32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জনাব 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রাজিয়া বেগম , প্রভাষক,</a:t>
            </a:r>
            <a:r>
              <a:rPr lang="bn-IN" sz="3200" dirty="0">
                <a:latin typeface="NikoshBAN" panose="02000000000000000000" pitchFamily="2" charset="0"/>
                <a:cs typeface="NikoshBAN" panose="02000000000000000000" pitchFamily="2" charset="0"/>
              </a:rPr>
              <a:t> টিটিসি, 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ঢাকা । </a:t>
            </a:r>
            <a:endParaRPr lang="bn-IN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5737" y="1909289"/>
            <a:ext cx="8763000" cy="1200329"/>
          </a:xfrm>
          <a:prstGeom prst="rect">
            <a:avLst/>
          </a:prstGeom>
          <a:solidFill>
            <a:srgbClr val="CCFF99"/>
          </a:soli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solidFill>
                  <a:srgbClr val="003399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শিক্ষা মন্ত্রণালয়, মাউশি, এনসিটিবি ও এটুআই-এর সংশ্লিষ্ট কর্মকর্তাবৃন্দ </a:t>
            </a:r>
            <a:endParaRPr lang="en-US" sz="3600" dirty="0">
              <a:solidFill>
                <a:srgbClr val="003399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75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13543" y="6363730"/>
            <a:ext cx="1159203" cy="339952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fld id="{6EC5C15A-40FE-419C-92A7-842F7EC7F212}" type="datetime12">
              <a:rPr lang="en-US" sz="2000" b="1" smtClean="0">
                <a:ln/>
                <a:solidFill>
                  <a:srgbClr val="C00000"/>
                </a:solidFill>
              </a:rPr>
              <a:t>11:53 AM</a:t>
            </a:fld>
            <a:endParaRPr lang="en-US" sz="2000" b="1" dirty="0">
              <a:ln/>
              <a:solidFill>
                <a:srgbClr val="C0000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011300" y="581470"/>
            <a:ext cx="5260696" cy="1391603"/>
          </a:xfrm>
          <a:prstGeom prst="rect">
            <a:avLst/>
          </a:prstGeom>
        </p:spPr>
        <p:txBody>
          <a:bodyPr vert="horz" lIns="91440" tIns="45720" rIns="91440" bIns="45720" numCol="1" rtlCol="0" anchor="b">
            <a:prstTxWarp prst="textWave4">
              <a:avLst>
                <a:gd name="adj1" fmla="val 12500"/>
                <a:gd name="adj2" fmla="val -1310"/>
              </a:avLst>
            </a:prstTxWarp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BD" sz="7200" b="1" u="sng" dirty="0" smtClean="0">
                <a:ln/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স্বা</a:t>
            </a:r>
            <a:r>
              <a:rPr lang="bn-BD" sz="7200" b="1" u="sng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</a:t>
            </a:r>
            <a:r>
              <a:rPr lang="bn-BD" sz="7200" b="1" u="sng" dirty="0" smtClean="0">
                <a:ln/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</a:t>
            </a:r>
            <a:r>
              <a:rPr lang="bn-BD" sz="7200" b="1" u="sng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</a:t>
            </a:r>
            <a:endParaRPr lang="en-US" sz="7200" b="1" u="sng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746" y="2274142"/>
            <a:ext cx="6737804" cy="3788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680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00"/>
                            </p:stCondLst>
                            <p:childTnLst>
                              <p:par>
                                <p:cTn id="13" presetID="10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 override="childStyle">
                                        <p:cTn id="14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  <p:bldP spid="10" grpI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62078" y="6178378"/>
            <a:ext cx="1160095" cy="494271"/>
          </a:xfrm>
        </p:spPr>
        <p:txBody>
          <a:bodyPr/>
          <a:lstStyle/>
          <a:p>
            <a:fld id="{7A64B669-F825-4D45-862B-D6A963CEC27E}" type="datetime12">
              <a:rPr lang="en-US" sz="1800" smtClean="0"/>
              <a:t>11:53 AM</a:t>
            </a:fld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5106406" y="1463476"/>
            <a:ext cx="2221152" cy="1598204"/>
          </a:xfrm>
          <a:prstGeom prst="rect">
            <a:avLst/>
          </a:prstGeom>
          <a:noFill/>
        </p:spPr>
        <p:txBody>
          <a:bodyPr wrap="square" rtlCol="0">
            <a:prstTxWarp prst="textFade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bn-BD" sz="3600" b="1" dirty="0" smtClean="0">
                <a:ln/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গণিত</a:t>
            </a:r>
          </a:p>
          <a:p>
            <a:pPr algn="ctr"/>
            <a:r>
              <a:rPr lang="bn-BD" sz="2800" b="1" dirty="0" smtClean="0">
                <a:ln/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৬ষ্ঠ-শ্রেণি </a:t>
            </a:r>
          </a:p>
          <a:p>
            <a:pPr algn="ctr"/>
            <a:r>
              <a:rPr lang="bn-BD" sz="2800" b="1" dirty="0" smtClean="0">
                <a:ln/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অধ্যায়-৫</a:t>
            </a:r>
          </a:p>
          <a:p>
            <a:pPr algn="ctr"/>
            <a:r>
              <a:rPr lang="bn-BD" sz="2800" b="1" dirty="0" smtClean="0">
                <a:ln/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অনুশীলনী-৫ </a:t>
            </a:r>
            <a:endParaRPr lang="en-US" sz="2800" b="1" dirty="0">
              <a:ln/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33833" y="1423956"/>
            <a:ext cx="264434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bn-BD" sz="3200" b="1" dirty="0" smtClean="0">
                <a:ln/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মোঃলিয়াকত আলী </a:t>
            </a:r>
            <a:endParaRPr lang="en-US" sz="3200" b="1" dirty="0">
              <a:ln/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222" y="1897625"/>
            <a:ext cx="2409567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bn-BD" sz="2400" dirty="0" smtClean="0">
                <a:ln/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সহকারী শিক্ষক (গণিত)</a:t>
            </a:r>
            <a:endParaRPr lang="en-US" sz="2400" dirty="0">
              <a:ln/>
              <a:solidFill>
                <a:sysClr val="windowText" lastClr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6565" y="2248184"/>
            <a:ext cx="305518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bn-BD" sz="3200" b="1" dirty="0" smtClean="0">
                <a:ln/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মাধবপুর উচ্চ বিদ্যালয় </a:t>
            </a:r>
            <a:endParaRPr lang="en-US" sz="3200" b="1" dirty="0">
              <a:ln/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58920" y="2772095"/>
            <a:ext cx="234467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bn-BD" sz="2800" b="1" dirty="0" smtClean="0">
                <a:ln/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নলডাঙ্গা , নাটোর ।</a:t>
            </a:r>
            <a:endParaRPr lang="en-US" sz="2800" b="1" dirty="0">
              <a:ln/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22173" y="3126038"/>
            <a:ext cx="2557849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1600" dirty="0" smtClean="0">
                <a:ln/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litonpatul@gmail.com</a:t>
            </a:r>
            <a:endParaRPr lang="en-US" sz="1600" dirty="0">
              <a:ln/>
              <a:solidFill>
                <a:sysClr val="windowText" lastClr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81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19000">
              <a:schemeClr val="bg1"/>
            </a:gs>
            <a:gs pos="84000">
              <a:schemeClr val="bg1"/>
            </a:gs>
            <a:gs pos="90000">
              <a:srgbClr val="00B0F0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2E098-898E-485B-9BEC-1A5C9074F90F}" type="datetime12">
              <a:rPr lang="en-US" smtClean="0"/>
              <a:t>11:53 AM</a:t>
            </a:fld>
            <a:endParaRPr lang="en-US"/>
          </a:p>
        </p:txBody>
      </p:sp>
      <p:graphicFrame>
        <p:nvGraphicFramePr>
          <p:cNvPr id="5" name="Object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8346973"/>
              </p:ext>
            </p:extLst>
          </p:nvPr>
        </p:nvGraphicFramePr>
        <p:xfrm>
          <a:off x="3263846" y="4131800"/>
          <a:ext cx="2197839" cy="1258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5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63846" y="4131800"/>
                        <a:ext cx="2197839" cy="12588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loud Callout 8"/>
          <p:cNvSpPr/>
          <p:nvPr/>
        </p:nvSpPr>
        <p:spPr>
          <a:xfrm>
            <a:off x="1273903" y="1231558"/>
            <a:ext cx="6703695" cy="1895474"/>
          </a:xfrm>
          <a:prstGeom prst="cloudCallout">
            <a:avLst>
              <a:gd name="adj1" fmla="val -3704"/>
              <a:gd name="adj2" fmla="val 96621"/>
            </a:avLst>
          </a:prstGeom>
          <a:solidFill>
            <a:srgbClr val="0070C0">
              <a:alpha val="17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bn-BD" sz="4400" b="1" dirty="0">
                <a:ln>
                  <a:solidFill>
                    <a:srgbClr val="FF0000"/>
                  </a:solidFill>
                </a:ln>
                <a:solidFill>
                  <a:srgbClr val="99003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চলো একটি ভিডিও দেখি </a:t>
            </a:r>
            <a:endParaRPr lang="en-US" sz="4400" b="1" dirty="0">
              <a:ln>
                <a:solidFill>
                  <a:srgbClr val="FF0000"/>
                </a:solidFill>
              </a:ln>
              <a:solidFill>
                <a:srgbClr val="990033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12" b="71372"/>
          <a:stretch/>
        </p:blipFill>
        <p:spPr>
          <a:xfrm>
            <a:off x="177458" y="152399"/>
            <a:ext cx="884859" cy="6863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12" b="71372"/>
          <a:stretch/>
        </p:blipFill>
        <p:spPr>
          <a:xfrm>
            <a:off x="8095130" y="152399"/>
            <a:ext cx="884859" cy="6863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8" r="49" b="58023"/>
          <a:stretch/>
        </p:blipFill>
        <p:spPr>
          <a:xfrm>
            <a:off x="2164976" y="228602"/>
            <a:ext cx="4921623" cy="61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2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19000">
              <a:schemeClr val="bg1"/>
            </a:gs>
            <a:gs pos="84000">
              <a:schemeClr val="bg1"/>
            </a:gs>
            <a:gs pos="90000">
              <a:srgbClr val="00B0F0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9598" y="6624320"/>
            <a:ext cx="679632" cy="233680"/>
          </a:xfrm>
        </p:spPr>
        <p:txBody>
          <a:bodyPr/>
          <a:lstStyle/>
          <a:p>
            <a:fld id="{3A2B1070-B265-44C5-BFE4-44A9598815EF}" type="datetime12">
              <a:rPr lang="en-US" smtClean="0"/>
              <a:t>11:53 AM</a:t>
            </a:fld>
            <a:endParaRPr lang="en-US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847298462"/>
              </p:ext>
            </p:extLst>
          </p:nvPr>
        </p:nvGraphicFramePr>
        <p:xfrm>
          <a:off x="159598" y="1119840"/>
          <a:ext cx="8734420" cy="2067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1477702226"/>
              </p:ext>
            </p:extLst>
          </p:nvPr>
        </p:nvGraphicFramePr>
        <p:xfrm>
          <a:off x="1132828" y="3515810"/>
          <a:ext cx="6503648" cy="1812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12" b="71372"/>
          <a:stretch/>
        </p:blipFill>
        <p:spPr>
          <a:xfrm>
            <a:off x="177458" y="152399"/>
            <a:ext cx="884859" cy="6863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12" b="71372"/>
          <a:stretch/>
        </p:blipFill>
        <p:spPr>
          <a:xfrm>
            <a:off x="8095130" y="152399"/>
            <a:ext cx="884859" cy="6863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8" r="49" b="58023"/>
          <a:stretch/>
        </p:blipFill>
        <p:spPr>
          <a:xfrm>
            <a:off x="2164976" y="228602"/>
            <a:ext cx="4921623" cy="61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0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19000">
              <a:schemeClr val="bg1"/>
            </a:gs>
            <a:gs pos="84000">
              <a:schemeClr val="bg1"/>
            </a:gs>
            <a:gs pos="90000">
              <a:srgbClr val="00B0F0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89216" y="1905000"/>
            <a:ext cx="1369360" cy="1036078"/>
          </a:xfrm>
          <a:prstGeom prst="roundRect">
            <a:avLst>
              <a:gd name="adj" fmla="val 31274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Freeform 8"/>
          <p:cNvSpPr/>
          <p:nvPr/>
        </p:nvSpPr>
        <p:spPr>
          <a:xfrm>
            <a:off x="1940737" y="1930758"/>
            <a:ext cx="6764632" cy="1036078"/>
          </a:xfrm>
          <a:custGeom>
            <a:avLst/>
            <a:gdLst>
              <a:gd name="connsiteX0" fmla="*/ 0 w 5019040"/>
              <a:gd name="connsiteY0" fmla="*/ 169367 h 1016000"/>
              <a:gd name="connsiteX1" fmla="*/ 169367 w 5019040"/>
              <a:gd name="connsiteY1" fmla="*/ 0 h 1016000"/>
              <a:gd name="connsiteX2" fmla="*/ 4849673 w 5019040"/>
              <a:gd name="connsiteY2" fmla="*/ 0 h 1016000"/>
              <a:gd name="connsiteX3" fmla="*/ 5019040 w 5019040"/>
              <a:gd name="connsiteY3" fmla="*/ 169367 h 1016000"/>
              <a:gd name="connsiteX4" fmla="*/ 5019040 w 5019040"/>
              <a:gd name="connsiteY4" fmla="*/ 846633 h 1016000"/>
              <a:gd name="connsiteX5" fmla="*/ 4849673 w 5019040"/>
              <a:gd name="connsiteY5" fmla="*/ 1016000 h 1016000"/>
              <a:gd name="connsiteX6" fmla="*/ 169367 w 5019040"/>
              <a:gd name="connsiteY6" fmla="*/ 1016000 h 1016000"/>
              <a:gd name="connsiteX7" fmla="*/ 0 w 5019040"/>
              <a:gd name="connsiteY7" fmla="*/ 846633 h 1016000"/>
              <a:gd name="connsiteX8" fmla="*/ 0 w 5019040"/>
              <a:gd name="connsiteY8" fmla="*/ 169367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9040" h="1016000">
                <a:moveTo>
                  <a:pt x="0" y="169367"/>
                </a:moveTo>
                <a:cubicBezTo>
                  <a:pt x="0" y="75828"/>
                  <a:pt x="75828" y="0"/>
                  <a:pt x="169367" y="0"/>
                </a:cubicBezTo>
                <a:lnTo>
                  <a:pt x="4849673" y="0"/>
                </a:lnTo>
                <a:cubicBezTo>
                  <a:pt x="4943212" y="0"/>
                  <a:pt x="5019040" y="75828"/>
                  <a:pt x="5019040" y="169367"/>
                </a:cubicBezTo>
                <a:lnTo>
                  <a:pt x="5019040" y="846633"/>
                </a:lnTo>
                <a:cubicBezTo>
                  <a:pt x="5019040" y="940172"/>
                  <a:pt x="4943212" y="1016000"/>
                  <a:pt x="4849673" y="1016000"/>
                </a:cubicBezTo>
                <a:lnTo>
                  <a:pt x="169367" y="1016000"/>
                </a:lnTo>
                <a:cubicBezTo>
                  <a:pt x="75828" y="1016000"/>
                  <a:pt x="0" y="940172"/>
                  <a:pt x="0" y="846633"/>
                </a:cubicBezTo>
                <a:lnTo>
                  <a:pt x="0" y="169367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4"/>
              </a:gs>
            </a:gsLst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40080" rIns="0" bIns="0" numCol="1" spcCol="1270" anchor="ctr" anchorCtr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3200" b="1" dirty="0" smtClean="0">
                <a:ln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সমীকরণ</a:t>
            </a:r>
            <a:r>
              <a:rPr lang="en-US" sz="3200" b="1" dirty="0" smtClean="0">
                <a:ln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3200" b="1" dirty="0" err="1" smtClean="0">
                <a:ln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সরল</a:t>
            </a:r>
            <a:r>
              <a:rPr lang="en-US" sz="3200" b="1" dirty="0" smtClean="0">
                <a:ln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n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সমীকরণ</a:t>
            </a:r>
            <a:r>
              <a:rPr lang="en-US" sz="3200" b="1" dirty="0" smtClean="0">
                <a:ln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b="1" dirty="0" smtClean="0">
                <a:ln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কী তা বলতে ও ব্যাখ্যা করতে পারবে </a:t>
            </a:r>
            <a:r>
              <a:rPr lang="en-US" sz="3200" b="1" dirty="0">
                <a:ln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;</a:t>
            </a:r>
            <a:r>
              <a:rPr lang="bn-BD" sz="3200" b="1" dirty="0" smtClean="0">
                <a:ln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b="1" dirty="0" smtClean="0">
              <a:ln/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3200" b="1" kern="1200" dirty="0" smtClean="0">
                <a:ln/>
                <a:solidFill>
                  <a:schemeClr val="tx1"/>
                </a:solidFill>
              </a:rPr>
              <a:t> </a:t>
            </a:r>
            <a:endParaRPr lang="en-US" sz="3200" b="1" kern="1200" dirty="0">
              <a:ln/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9215" y="2978502"/>
            <a:ext cx="1369359" cy="1135478"/>
          </a:xfrm>
          <a:prstGeom prst="roundRect">
            <a:avLst>
              <a:gd name="adj" fmla="val 39467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1940737" y="2978503"/>
            <a:ext cx="6764632" cy="1172904"/>
          </a:xfrm>
          <a:custGeom>
            <a:avLst/>
            <a:gdLst>
              <a:gd name="connsiteX0" fmla="*/ 0 w 5019040"/>
              <a:gd name="connsiteY0" fmla="*/ 169367 h 1016000"/>
              <a:gd name="connsiteX1" fmla="*/ 169367 w 5019040"/>
              <a:gd name="connsiteY1" fmla="*/ 0 h 1016000"/>
              <a:gd name="connsiteX2" fmla="*/ 4849673 w 5019040"/>
              <a:gd name="connsiteY2" fmla="*/ 0 h 1016000"/>
              <a:gd name="connsiteX3" fmla="*/ 5019040 w 5019040"/>
              <a:gd name="connsiteY3" fmla="*/ 169367 h 1016000"/>
              <a:gd name="connsiteX4" fmla="*/ 5019040 w 5019040"/>
              <a:gd name="connsiteY4" fmla="*/ 846633 h 1016000"/>
              <a:gd name="connsiteX5" fmla="*/ 4849673 w 5019040"/>
              <a:gd name="connsiteY5" fmla="*/ 1016000 h 1016000"/>
              <a:gd name="connsiteX6" fmla="*/ 169367 w 5019040"/>
              <a:gd name="connsiteY6" fmla="*/ 1016000 h 1016000"/>
              <a:gd name="connsiteX7" fmla="*/ 0 w 5019040"/>
              <a:gd name="connsiteY7" fmla="*/ 846633 h 1016000"/>
              <a:gd name="connsiteX8" fmla="*/ 0 w 5019040"/>
              <a:gd name="connsiteY8" fmla="*/ 169367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9040" h="1016000">
                <a:moveTo>
                  <a:pt x="0" y="169367"/>
                </a:moveTo>
                <a:cubicBezTo>
                  <a:pt x="0" y="75828"/>
                  <a:pt x="75828" y="0"/>
                  <a:pt x="169367" y="0"/>
                </a:cubicBezTo>
                <a:lnTo>
                  <a:pt x="4849673" y="0"/>
                </a:lnTo>
                <a:cubicBezTo>
                  <a:pt x="4943212" y="0"/>
                  <a:pt x="5019040" y="75828"/>
                  <a:pt x="5019040" y="169367"/>
                </a:cubicBezTo>
                <a:lnTo>
                  <a:pt x="5019040" y="846633"/>
                </a:lnTo>
                <a:cubicBezTo>
                  <a:pt x="5019040" y="940172"/>
                  <a:pt x="4943212" y="1016000"/>
                  <a:pt x="4849673" y="1016000"/>
                </a:cubicBezTo>
                <a:lnTo>
                  <a:pt x="169367" y="1016000"/>
                </a:lnTo>
                <a:cubicBezTo>
                  <a:pt x="75828" y="1016000"/>
                  <a:pt x="0" y="940172"/>
                  <a:pt x="0" y="846633"/>
                </a:cubicBezTo>
                <a:lnTo>
                  <a:pt x="0" y="169367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914400" rIns="0" bIns="277190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32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সমীকর</a:t>
            </a:r>
            <a:r>
              <a:rPr lang="en-US" sz="3200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ণের</a:t>
            </a:r>
            <a:r>
              <a:rPr lang="en-US" sz="32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বামপক্ষ</a:t>
            </a:r>
            <a:r>
              <a:rPr lang="en-US" sz="32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en-US" sz="32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ডানপক্ষ</a:t>
            </a:r>
            <a:r>
              <a:rPr lang="bn-BD" sz="32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ও চলক সনাক্ত করতে পারবে </a:t>
            </a:r>
            <a:r>
              <a:rPr lang="en-US" sz="32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;</a:t>
            </a:r>
            <a:r>
              <a:rPr lang="bn-BD" sz="32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dirty="0" smtClean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200" kern="1200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89215" y="4239516"/>
            <a:ext cx="1369359" cy="1116107"/>
          </a:xfrm>
          <a:prstGeom prst="roundRect">
            <a:avLst>
              <a:gd name="adj" fmla="val 39467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Freeform 15"/>
          <p:cNvSpPr/>
          <p:nvPr/>
        </p:nvSpPr>
        <p:spPr>
          <a:xfrm>
            <a:off x="1940737" y="4192470"/>
            <a:ext cx="6764632" cy="1176600"/>
          </a:xfrm>
          <a:custGeom>
            <a:avLst/>
            <a:gdLst>
              <a:gd name="connsiteX0" fmla="*/ 0 w 5019040"/>
              <a:gd name="connsiteY0" fmla="*/ 169367 h 1016000"/>
              <a:gd name="connsiteX1" fmla="*/ 169367 w 5019040"/>
              <a:gd name="connsiteY1" fmla="*/ 0 h 1016000"/>
              <a:gd name="connsiteX2" fmla="*/ 4849673 w 5019040"/>
              <a:gd name="connsiteY2" fmla="*/ 0 h 1016000"/>
              <a:gd name="connsiteX3" fmla="*/ 5019040 w 5019040"/>
              <a:gd name="connsiteY3" fmla="*/ 169367 h 1016000"/>
              <a:gd name="connsiteX4" fmla="*/ 5019040 w 5019040"/>
              <a:gd name="connsiteY4" fmla="*/ 846633 h 1016000"/>
              <a:gd name="connsiteX5" fmla="*/ 4849673 w 5019040"/>
              <a:gd name="connsiteY5" fmla="*/ 1016000 h 1016000"/>
              <a:gd name="connsiteX6" fmla="*/ 169367 w 5019040"/>
              <a:gd name="connsiteY6" fmla="*/ 1016000 h 1016000"/>
              <a:gd name="connsiteX7" fmla="*/ 0 w 5019040"/>
              <a:gd name="connsiteY7" fmla="*/ 846633 h 1016000"/>
              <a:gd name="connsiteX8" fmla="*/ 0 w 5019040"/>
              <a:gd name="connsiteY8" fmla="*/ 169367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9040" h="1016000">
                <a:moveTo>
                  <a:pt x="0" y="169367"/>
                </a:moveTo>
                <a:cubicBezTo>
                  <a:pt x="0" y="75828"/>
                  <a:pt x="75828" y="0"/>
                  <a:pt x="169367" y="0"/>
                </a:cubicBezTo>
                <a:lnTo>
                  <a:pt x="4849673" y="0"/>
                </a:lnTo>
                <a:cubicBezTo>
                  <a:pt x="4943212" y="0"/>
                  <a:pt x="5019040" y="75828"/>
                  <a:pt x="5019040" y="169367"/>
                </a:cubicBezTo>
                <a:lnTo>
                  <a:pt x="5019040" y="846633"/>
                </a:lnTo>
                <a:cubicBezTo>
                  <a:pt x="5019040" y="940172"/>
                  <a:pt x="4943212" y="1016000"/>
                  <a:pt x="4849673" y="1016000"/>
                </a:cubicBezTo>
                <a:lnTo>
                  <a:pt x="169367" y="1016000"/>
                </a:lnTo>
                <a:cubicBezTo>
                  <a:pt x="75828" y="1016000"/>
                  <a:pt x="0" y="940172"/>
                  <a:pt x="0" y="846633"/>
                </a:cubicBezTo>
                <a:lnTo>
                  <a:pt x="0" y="169367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822960" rIns="0" bIns="277190" numCol="1" spcCol="1270" anchor="ctr" anchorCtr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3200" b="1" dirty="0" smtClean="0">
                <a:ln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সমীকরণের স্বতঃসিদ্ধ </a:t>
            </a:r>
            <a:r>
              <a:rPr lang="bn-BD" sz="3200" b="1" dirty="0" smtClean="0">
                <a:ln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ব্যবহার </a:t>
            </a:r>
            <a:r>
              <a:rPr lang="bn-BD" sz="3200" b="1" dirty="0" smtClean="0">
                <a:ln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করে সমাধান করতে পারবে </a:t>
            </a:r>
            <a:r>
              <a:rPr lang="en-US" sz="3200" b="1" dirty="0">
                <a:ln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;</a:t>
            </a:r>
            <a:r>
              <a:rPr lang="bn-BD" sz="3200" b="1" dirty="0" smtClean="0">
                <a:ln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b="1" dirty="0" smtClean="0">
              <a:ln/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200" b="1" kern="1200" dirty="0">
              <a:ln/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89215" y="5476204"/>
            <a:ext cx="1369359" cy="1116107"/>
          </a:xfrm>
          <a:prstGeom prst="roundRect">
            <a:avLst>
              <a:gd name="adj" fmla="val 39467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1940737" y="5429158"/>
            <a:ext cx="6764632" cy="1176600"/>
          </a:xfrm>
          <a:custGeom>
            <a:avLst/>
            <a:gdLst>
              <a:gd name="connsiteX0" fmla="*/ 0 w 5019040"/>
              <a:gd name="connsiteY0" fmla="*/ 169367 h 1016000"/>
              <a:gd name="connsiteX1" fmla="*/ 169367 w 5019040"/>
              <a:gd name="connsiteY1" fmla="*/ 0 h 1016000"/>
              <a:gd name="connsiteX2" fmla="*/ 4849673 w 5019040"/>
              <a:gd name="connsiteY2" fmla="*/ 0 h 1016000"/>
              <a:gd name="connsiteX3" fmla="*/ 5019040 w 5019040"/>
              <a:gd name="connsiteY3" fmla="*/ 169367 h 1016000"/>
              <a:gd name="connsiteX4" fmla="*/ 5019040 w 5019040"/>
              <a:gd name="connsiteY4" fmla="*/ 846633 h 1016000"/>
              <a:gd name="connsiteX5" fmla="*/ 4849673 w 5019040"/>
              <a:gd name="connsiteY5" fmla="*/ 1016000 h 1016000"/>
              <a:gd name="connsiteX6" fmla="*/ 169367 w 5019040"/>
              <a:gd name="connsiteY6" fmla="*/ 1016000 h 1016000"/>
              <a:gd name="connsiteX7" fmla="*/ 0 w 5019040"/>
              <a:gd name="connsiteY7" fmla="*/ 846633 h 1016000"/>
              <a:gd name="connsiteX8" fmla="*/ 0 w 5019040"/>
              <a:gd name="connsiteY8" fmla="*/ 169367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9040" h="1016000">
                <a:moveTo>
                  <a:pt x="0" y="169367"/>
                </a:moveTo>
                <a:cubicBezTo>
                  <a:pt x="0" y="75828"/>
                  <a:pt x="75828" y="0"/>
                  <a:pt x="169367" y="0"/>
                </a:cubicBezTo>
                <a:lnTo>
                  <a:pt x="4849673" y="0"/>
                </a:lnTo>
                <a:cubicBezTo>
                  <a:pt x="4943212" y="0"/>
                  <a:pt x="5019040" y="75828"/>
                  <a:pt x="5019040" y="169367"/>
                </a:cubicBezTo>
                <a:lnTo>
                  <a:pt x="5019040" y="846633"/>
                </a:lnTo>
                <a:cubicBezTo>
                  <a:pt x="5019040" y="940172"/>
                  <a:pt x="4943212" y="1016000"/>
                  <a:pt x="4849673" y="1016000"/>
                </a:cubicBezTo>
                <a:lnTo>
                  <a:pt x="169367" y="1016000"/>
                </a:lnTo>
                <a:cubicBezTo>
                  <a:pt x="75828" y="1016000"/>
                  <a:pt x="0" y="940172"/>
                  <a:pt x="0" y="846633"/>
                </a:cubicBezTo>
                <a:lnTo>
                  <a:pt x="0" y="169367"/>
                </a:lnTo>
                <a:close/>
              </a:path>
            </a:pathLst>
          </a:custGeom>
          <a:solidFill>
            <a:srgbClr val="9966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822960" rIns="0" bIns="277190" numCol="1" spcCol="1270" anchor="ctr" anchorCtr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3200" b="1" dirty="0" smtClean="0">
                <a:ln/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সমাধানের শুদ্ধিপরীক্ষা  করতে পারবে ।  </a:t>
            </a:r>
            <a:endParaRPr lang="en-US" sz="3200" b="1" dirty="0" smtClean="0">
              <a:ln/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200" b="1" kern="1200" dirty="0">
              <a:ln/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4142" y="6219719"/>
            <a:ext cx="1105781" cy="386039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fld id="{8A1AEEC6-9A2D-4F53-A2E5-7B23DFF9A6E9}" type="datetime12">
              <a:rPr lang="en-US" sz="1600" b="1" smtClean="0">
                <a:ln/>
                <a:solidFill>
                  <a:srgbClr val="C00000"/>
                </a:solidFill>
              </a:rPr>
              <a:t>11:53 AM</a:t>
            </a:fld>
            <a:endParaRPr lang="en-US" sz="1600" b="1" dirty="0">
              <a:ln/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5711" y="946946"/>
            <a:ext cx="3723084" cy="810682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r>
              <a:rPr lang="en-US" sz="6600" b="1" u="sng" dirty="0" err="1" smtClean="0">
                <a:ln w="10160">
                  <a:noFill/>
                  <a:prstDash val="solid"/>
                </a:ln>
                <a:solidFill>
                  <a:srgbClr val="C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</a:t>
            </a:r>
            <a:r>
              <a:rPr lang="en-US" sz="3600" b="1" u="sng" dirty="0" err="1" smtClean="0">
                <a:ln w="10160">
                  <a:noFill/>
                  <a:prstDash val="solid"/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ঠশেষে</a:t>
            </a:r>
            <a:r>
              <a:rPr lang="en-US" sz="3600" b="1" u="sng" dirty="0" smtClean="0">
                <a:ln w="10160">
                  <a:noFill/>
                  <a:prstDash val="solid"/>
                </a:ln>
                <a:solidFill>
                  <a:srgbClr val="C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u="sng" dirty="0" err="1" smtClean="0">
                <a:ln w="10160">
                  <a:noFill/>
                  <a:prstDash val="solid"/>
                </a:ln>
                <a:solidFill>
                  <a:srgbClr val="C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শিক্ষার্থীরা</a:t>
            </a:r>
            <a:r>
              <a:rPr lang="en-US" sz="3600" b="1" u="sng" dirty="0" smtClean="0">
                <a:ln w="10160">
                  <a:noFill/>
                  <a:prstDash val="solid"/>
                </a:ln>
                <a:solidFill>
                  <a:srgbClr val="C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- </a:t>
            </a:r>
            <a:endParaRPr lang="en-US" sz="3600" b="1" u="sng" dirty="0">
              <a:ln w="10160">
                <a:noFill/>
                <a:prstDash val="solid"/>
              </a:ln>
              <a:solidFill>
                <a:srgbClr val="C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Title 6"/>
          <p:cNvSpPr txBox="1">
            <a:spLocks/>
          </p:cNvSpPr>
          <p:nvPr/>
        </p:nvSpPr>
        <p:spPr>
          <a:xfrm>
            <a:off x="1345188" y="162274"/>
            <a:ext cx="5686995" cy="946135"/>
          </a:xfrm>
          <a:prstGeom prst="rect">
            <a:avLst/>
          </a:prstGeom>
        </p:spPr>
        <p:txBody>
          <a:bodyPr numCol="1">
            <a:prstTxWarp prst="textCascadeUp">
              <a:avLst>
                <a:gd name="adj" fmla="val 50679"/>
              </a:avLst>
            </a:prstTxWarp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n-BD" sz="66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endParaRPr lang="en-US" sz="66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49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6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19000">
              <a:schemeClr val="bg1"/>
            </a:gs>
            <a:gs pos="84000">
              <a:schemeClr val="bg1"/>
            </a:gs>
            <a:gs pos="90000">
              <a:srgbClr val="00B0F0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71955" y="6438969"/>
            <a:ext cx="679632" cy="233680"/>
          </a:xfrm>
        </p:spPr>
        <p:txBody>
          <a:bodyPr/>
          <a:lstStyle/>
          <a:p>
            <a:fld id="{9F7F7FE4-FE0D-4114-BC41-041BAA5DDBE5}" type="datetime12">
              <a:rPr lang="en-US" smtClean="0"/>
              <a:t>11:53 AM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78258" y="1949325"/>
            <a:ext cx="5282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bn-BD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bn-BD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bn-BD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bn-BD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" name="Oval 5"/>
          <p:cNvSpPr/>
          <p:nvPr/>
        </p:nvSpPr>
        <p:spPr>
          <a:xfrm>
            <a:off x="2484377" y="2092134"/>
            <a:ext cx="1013725" cy="1219345"/>
          </a:xfrm>
          <a:prstGeom prst="ellipse">
            <a:avLst/>
          </a:prstGeom>
          <a:noFill/>
          <a:ln w="53975">
            <a:solidFill>
              <a:srgbClr val="0D08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7" name="Oval 6"/>
          <p:cNvSpPr/>
          <p:nvPr/>
        </p:nvSpPr>
        <p:spPr>
          <a:xfrm>
            <a:off x="4726370" y="2091824"/>
            <a:ext cx="1013725" cy="1219345"/>
          </a:xfrm>
          <a:prstGeom prst="ellipse">
            <a:avLst/>
          </a:prstGeom>
          <a:noFill/>
          <a:ln w="53975">
            <a:solidFill>
              <a:srgbClr val="0D08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8" name="Oval 7"/>
          <p:cNvSpPr/>
          <p:nvPr/>
        </p:nvSpPr>
        <p:spPr>
          <a:xfrm>
            <a:off x="3206526" y="2091825"/>
            <a:ext cx="1013725" cy="1219345"/>
          </a:xfrm>
          <a:prstGeom prst="ellipse">
            <a:avLst/>
          </a:prstGeom>
          <a:noFill/>
          <a:ln w="53975">
            <a:solidFill>
              <a:srgbClr val="0D08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TextBox 8"/>
          <p:cNvSpPr txBox="1"/>
          <p:nvPr/>
        </p:nvSpPr>
        <p:spPr>
          <a:xfrm>
            <a:off x="811480" y="5007120"/>
            <a:ext cx="7829779" cy="1200329"/>
          </a:xfrm>
          <a:prstGeom prst="rect">
            <a:avLst/>
          </a:prstGeom>
          <a:ln>
            <a:noFill/>
          </a:ln>
          <a:effectLst>
            <a:glow rad="228600">
              <a:srgbClr val="FF6600">
                <a:alpha val="40000"/>
              </a:srgb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bn-BD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অজানা রাশি বা চলক ,প্রক্রিয়া ও সমান  চিহ্নযুক্ত গাণিতিক বাক্যকে  সমীকরণ বলে । 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7338" y="1205660"/>
            <a:ext cx="3034077" cy="584775"/>
          </a:xfrm>
          <a:prstGeom prst="rect">
            <a:avLst/>
          </a:prstGeom>
          <a:ln>
            <a:noFill/>
          </a:ln>
          <a:effectLst>
            <a:glow rad="228600">
              <a:srgbClr val="FF6600">
                <a:alpha val="40000"/>
              </a:srgb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চলক বা অজানা রাশি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84376" y="3609055"/>
            <a:ext cx="2015534" cy="584775"/>
          </a:xfrm>
          <a:prstGeom prst="rect">
            <a:avLst/>
          </a:prstGeom>
          <a:ln>
            <a:noFill/>
          </a:ln>
          <a:effectLst>
            <a:glow rad="228600">
              <a:srgbClr val="FF6600">
                <a:alpha val="40000"/>
              </a:srgb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প্রক্রিয়া চিহ্ন 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26370" y="3609054"/>
            <a:ext cx="1588965" cy="584775"/>
          </a:xfrm>
          <a:prstGeom prst="rect">
            <a:avLst/>
          </a:prstGeom>
          <a:ln>
            <a:noFill/>
          </a:ln>
          <a:effectLst>
            <a:glow rad="228600">
              <a:srgbClr val="FF6600">
                <a:alpha val="40000"/>
              </a:srgb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সমান চিহ্ন 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12" b="71372"/>
          <a:stretch/>
        </p:blipFill>
        <p:spPr>
          <a:xfrm>
            <a:off x="171955" y="150422"/>
            <a:ext cx="884859" cy="6863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12" b="71372"/>
          <a:stretch/>
        </p:blipFill>
        <p:spPr>
          <a:xfrm>
            <a:off x="8089627" y="150422"/>
            <a:ext cx="884859" cy="6863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8" r="49" b="58023"/>
          <a:stretch/>
        </p:blipFill>
        <p:spPr>
          <a:xfrm>
            <a:off x="2159473" y="226625"/>
            <a:ext cx="4921623" cy="61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68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19000">
              <a:schemeClr val="bg1"/>
            </a:gs>
            <a:gs pos="84000">
              <a:schemeClr val="bg1"/>
            </a:gs>
            <a:gs pos="90000">
              <a:srgbClr val="00B0F0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23644" y="1327934"/>
            <a:ext cx="5779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v"/>
            </a:pPr>
            <a: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bn-BD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bn-BD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bn-BD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bn-BD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23853" y="6391688"/>
            <a:ext cx="840997" cy="274320"/>
          </a:xfrm>
        </p:spPr>
        <p:txBody>
          <a:bodyPr/>
          <a:lstStyle/>
          <a:p>
            <a:fld id="{3B6E6109-36CA-4BD0-B6C2-F17E8B232D21}" type="datetime12">
              <a:rPr lang="en-US" smtClean="0"/>
              <a:t>11:53 AM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47061" y="3151514"/>
            <a:ext cx="6315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এবং </a:t>
            </a:r>
            <a: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x </a:t>
            </a:r>
            <a:r>
              <a:rPr lang="bn-BD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+</a:t>
            </a:r>
            <a: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y</a:t>
            </a:r>
            <a:r>
              <a:rPr lang="bn-BD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=</a:t>
            </a:r>
            <a:r>
              <a:rPr lang="bn-BD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09133" y="1327934"/>
            <a:ext cx="224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4850" y="5191359"/>
            <a:ext cx="7631182" cy="1200329"/>
          </a:xfrm>
          <a:prstGeom prst="rect">
            <a:avLst/>
          </a:prstGeom>
          <a:ln>
            <a:noFill/>
          </a:ln>
          <a:effectLst>
            <a:glow rad="139700">
              <a:srgbClr val="FF6600">
                <a:alpha val="40000"/>
              </a:srgb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অজানা রাশি বা চলকের একঘাতবিশিষ্ট  সমীকরণকে সরল  সমীকরণ বলে । 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47264" y="3069894"/>
            <a:ext cx="224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84281" y="3095937"/>
            <a:ext cx="224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12" b="71372"/>
          <a:stretch/>
        </p:blipFill>
        <p:spPr>
          <a:xfrm>
            <a:off x="177458" y="152399"/>
            <a:ext cx="884859" cy="6863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12" b="71372"/>
          <a:stretch/>
        </p:blipFill>
        <p:spPr>
          <a:xfrm>
            <a:off x="8095130" y="152399"/>
            <a:ext cx="884859" cy="6863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8" r="49" b="58023"/>
          <a:stretch/>
        </p:blipFill>
        <p:spPr>
          <a:xfrm>
            <a:off x="2164976" y="228602"/>
            <a:ext cx="4921623" cy="61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3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1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3" dur="3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5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6" grpId="1" build="allAtOnce"/>
      <p:bldP spid="8" grpId="0" animBg="1"/>
      <p:bldP spid="10" grpId="0" build="allAtOnce"/>
      <p:bldP spid="10" grpId="1" build="allAtOnce"/>
      <p:bldP spid="12" grpId="0" build="allAtOnce"/>
      <p:bldP spid="12" grpId="1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19000">
              <a:schemeClr val="bg1"/>
            </a:gs>
            <a:gs pos="84000">
              <a:schemeClr val="bg1"/>
            </a:gs>
            <a:gs pos="90000">
              <a:srgbClr val="00B0F0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96668" y="7932011"/>
            <a:ext cx="679632" cy="233680"/>
          </a:xfrm>
        </p:spPr>
        <p:txBody>
          <a:bodyPr/>
          <a:lstStyle/>
          <a:p>
            <a:fld id="{64904AA2-0170-40ED-9180-3EC1FEF4260A}" type="datetime12">
              <a:rPr lang="en-US" smtClean="0"/>
              <a:t>11:53 AM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41423" y="3344608"/>
            <a:ext cx="5601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bn-BD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bn-BD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bn-BD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bn-BD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1401106" y="3344608"/>
            <a:ext cx="3491990" cy="1295313"/>
          </a:xfrm>
          <a:prstGeom prst="wedgeEllipseCallout">
            <a:avLst>
              <a:gd name="adj1" fmla="val -33436"/>
              <a:gd name="adj2" fmla="val 120363"/>
            </a:avLst>
          </a:prstGeom>
          <a:noFill/>
          <a:ln w="3810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Callout 6"/>
          <p:cNvSpPr/>
          <p:nvPr/>
        </p:nvSpPr>
        <p:spPr>
          <a:xfrm>
            <a:off x="5725798" y="3351041"/>
            <a:ext cx="1364284" cy="1187461"/>
          </a:xfrm>
          <a:prstGeom prst="wedgeEllipseCallout">
            <a:avLst>
              <a:gd name="adj1" fmla="val 69847"/>
              <a:gd name="adj2" fmla="val 127937"/>
            </a:avLst>
          </a:prstGeom>
          <a:noFill/>
          <a:ln w="3810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01106" y="5546423"/>
            <a:ext cx="1514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বাম পক্ষ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85626" y="5399178"/>
            <a:ext cx="1514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ডান পক্ষ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10755" y="1934662"/>
            <a:ext cx="5379327" cy="70788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সমীকরণের বামপক্ষ ও ডানপক্ষ - 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12" b="71372"/>
          <a:stretch/>
        </p:blipFill>
        <p:spPr>
          <a:xfrm>
            <a:off x="177458" y="152399"/>
            <a:ext cx="884859" cy="6863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12" b="71372"/>
          <a:stretch/>
        </p:blipFill>
        <p:spPr>
          <a:xfrm>
            <a:off x="8095130" y="152399"/>
            <a:ext cx="884859" cy="6863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8" r="49" b="58023"/>
          <a:stretch/>
        </p:blipFill>
        <p:spPr>
          <a:xfrm>
            <a:off x="2164976" y="228602"/>
            <a:ext cx="4921623" cy="61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7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883</TotalTime>
  <Words>730</Words>
  <Application>Microsoft Office PowerPoint</Application>
  <PresentationFormat>On-screen Show (4:3)</PresentationFormat>
  <Paragraphs>145</Paragraphs>
  <Slides>17</Slides>
  <Notes>12</Notes>
  <HiddenSlides>1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Calibri</vt:lpstr>
      <vt:lpstr>Cambria Math</vt:lpstr>
      <vt:lpstr>Century Gothic</vt:lpstr>
      <vt:lpstr>Garamond</vt:lpstr>
      <vt:lpstr>NikoshBAN</vt:lpstr>
      <vt:lpstr>Symbol</vt:lpstr>
      <vt:lpstr>Times New Roman</vt:lpstr>
      <vt:lpstr>Vrinda</vt:lpstr>
      <vt:lpstr>Wingdings</vt:lpstr>
      <vt:lpstr>Savon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Liton</dc:creator>
  <cp:lastModifiedBy>LITON</cp:lastModifiedBy>
  <cp:revision>182</cp:revision>
  <dcterms:created xsi:type="dcterms:W3CDTF">2014-03-28T15:54:32Z</dcterms:created>
  <dcterms:modified xsi:type="dcterms:W3CDTF">2016-08-07T06:02:03Z</dcterms:modified>
</cp:coreProperties>
</file>